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6" r:id="rId2"/>
    <p:sldId id="306" r:id="rId3"/>
    <p:sldId id="337" r:id="rId4"/>
    <p:sldId id="310" r:id="rId5"/>
    <p:sldId id="311" r:id="rId6"/>
    <p:sldId id="312" r:id="rId7"/>
    <p:sldId id="313" r:id="rId8"/>
    <p:sldId id="314" r:id="rId9"/>
    <p:sldId id="315" r:id="rId10"/>
    <p:sldId id="316" r:id="rId11"/>
    <p:sldId id="338" r:id="rId12"/>
    <p:sldId id="309" r:id="rId13"/>
    <p:sldId id="342" r:id="rId14"/>
    <p:sldId id="307" r:id="rId15"/>
    <p:sldId id="260" r:id="rId16"/>
    <p:sldId id="320" r:id="rId17"/>
    <p:sldId id="322" r:id="rId18"/>
    <p:sldId id="273" r:id="rId19"/>
    <p:sldId id="277" r:id="rId20"/>
    <p:sldId id="349" r:id="rId21"/>
    <p:sldId id="323" r:id="rId22"/>
    <p:sldId id="324" r:id="rId23"/>
    <p:sldId id="331" r:id="rId24"/>
    <p:sldId id="332" r:id="rId25"/>
    <p:sldId id="326" r:id="rId26"/>
    <p:sldId id="328" r:id="rId27"/>
    <p:sldId id="333" r:id="rId28"/>
    <p:sldId id="330" r:id="rId29"/>
    <p:sldId id="352" r:id="rId30"/>
    <p:sldId id="346" r:id="rId31"/>
    <p:sldId id="350" r:id="rId32"/>
    <p:sldId id="345" r:id="rId33"/>
    <p:sldId id="344" r:id="rId34"/>
    <p:sldId id="351" r:id="rId35"/>
    <p:sldId id="354" r:id="rId36"/>
    <p:sldId id="347" r:id="rId37"/>
    <p:sldId id="348" r:id="rId38"/>
    <p:sldId id="35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p:scale>
          <a:sx n="70" d="100"/>
          <a:sy n="70" d="100"/>
        </p:scale>
        <p:origin x="-1272" y="-2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84283-EF9C-4528-A686-99335E6577D8}" type="datetimeFigureOut">
              <a:rPr lang="en-US" smtClean="0"/>
              <a:pPr/>
              <a:t>08-01-12</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47A8A-3282-40CF-B4F0-CF1AD7C05B79}" type="slidenum">
              <a:rPr lang="en-US" smtClean="0"/>
              <a:pPr/>
              <a:t>‹#›</a:t>
            </a:fld>
            <a:endParaRPr lang="en-US"/>
          </a:p>
        </p:txBody>
      </p:sp>
    </p:spTree>
    <p:extLst>
      <p:ext uri="{BB962C8B-B14F-4D97-AF65-F5344CB8AC3E}">
        <p14:creationId xmlns:p14="http://schemas.microsoft.com/office/powerpoint/2010/main" val="327152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B296C494-EF86-4B2F-81FF-78E6677B4C0F}" type="slidenum">
              <a:rPr lang="es-CL" smtClean="0"/>
              <a:pPr/>
              <a:t>1</a:t>
            </a:fld>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L" smtClean="0"/>
              <a:t>Punto 1: </a:t>
            </a:r>
            <a:r>
              <a:rPr lang="es-ES" smtClean="0"/>
              <a:t>corredor unidireccional, compuesto por un conjunto de paradas y de buses homogéneos con capacidad de pasajeros limitada.</a:t>
            </a:r>
          </a:p>
          <a:p>
            <a:pPr eaLnBrk="1" hangingPunct="1">
              <a:spcBef>
                <a:spcPct val="0"/>
              </a:spcBef>
            </a:pPr>
            <a:endParaRPr lang="es-CL" smtClean="0"/>
          </a:p>
        </p:txBody>
      </p:sp>
      <p:sp>
        <p:nvSpPr>
          <p:cNvPr id="911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72F253-78B0-4CE2-94C2-C46EC57E0328}" type="slidenum">
              <a:rPr lang="es-CL" smtClean="0"/>
              <a:pPr fontAlgn="base">
                <a:spcBef>
                  <a:spcPct val="0"/>
                </a:spcBef>
                <a:spcAft>
                  <a:spcPct val="0"/>
                </a:spcAft>
                <a:defRPr/>
              </a:pPr>
              <a:t>15</a:t>
            </a:fld>
            <a:endParaRPr lang="es-C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L" dirty="0" smtClean="0"/>
              <a:t>Short: 2.2 minutes</a:t>
            </a:r>
          </a:p>
          <a:p>
            <a:r>
              <a:rPr lang="es-CL" dirty="0" err="1" smtClean="0"/>
              <a:t>Medium</a:t>
            </a:r>
            <a:r>
              <a:rPr lang="es-CL" dirty="0" smtClean="0"/>
              <a:t>: 5 minutes </a:t>
            </a:r>
            <a:r>
              <a:rPr lang="es-CL" dirty="0" err="1" smtClean="0"/>
              <a:t>aprox</a:t>
            </a:r>
            <a:endParaRPr lang="es-CL" dirty="0"/>
          </a:p>
        </p:txBody>
      </p:sp>
      <p:sp>
        <p:nvSpPr>
          <p:cNvPr id="4" name="Slide Number Placeholder 3"/>
          <p:cNvSpPr>
            <a:spLocks noGrp="1"/>
          </p:cNvSpPr>
          <p:nvPr>
            <p:ph type="sldNum" sz="quarter" idx="10"/>
          </p:nvPr>
        </p:nvSpPr>
        <p:spPr/>
        <p:txBody>
          <a:bodyPr/>
          <a:lstStyle/>
          <a:p>
            <a:pPr>
              <a:defRPr/>
            </a:pPr>
            <a:fld id="{871D1207-76A8-4A53-BFED-8BDA015E37ED}" type="slidenum">
              <a:rPr lang="es-CL" smtClean="0"/>
              <a:pPr>
                <a:defRPr/>
              </a:pPr>
              <a:t>17</a:t>
            </a:fld>
            <a:endParaRPr lang="es-C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9610FE9-7071-46C7-8409-F86AFBAE079B}" type="slidenum">
              <a:rPr lang="es-CL" smtClean="0"/>
              <a:pPr/>
              <a:t>19</a:t>
            </a:fld>
            <a:endParaRPr lang="es-C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8AE747-F981-4D0B-8445-C574EB05FD07}" type="slidenum">
              <a:rPr lang="es-ES" smtClean="0"/>
              <a:pPr>
                <a:defRPr/>
              </a:pPr>
              <a:t>22</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8AE747-F981-4D0B-8445-C574EB05FD07}" type="slidenum">
              <a:rPr lang="es-ES" smtClean="0"/>
              <a:pPr>
                <a:defRPr/>
              </a:pPr>
              <a:t>23</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8AE747-F981-4D0B-8445-C574EB05FD07}" type="slidenum">
              <a:rPr lang="es-ES" smtClean="0"/>
              <a:pPr>
                <a:defRPr/>
              </a:pPr>
              <a:t>24</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8AE747-F981-4D0B-8445-C574EB05FD07}" type="slidenum">
              <a:rPr lang="es-ES" smtClean="0"/>
              <a:pPr>
                <a:defRPr/>
              </a:pPr>
              <a:t>25</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8AE747-F981-4D0B-8445-C574EB05FD07}" type="slidenum">
              <a:rPr lang="es-ES" smtClean="0"/>
              <a:pPr>
                <a:defRPr/>
              </a:pPr>
              <a:t>26</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8AE747-F981-4D0B-8445-C574EB05FD07}" type="slidenum">
              <a:rPr lang="es-ES" smtClean="0"/>
              <a:pPr>
                <a:defRPr/>
              </a:pPr>
              <a:t>27</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8AE747-F981-4D0B-8445-C574EB05FD07}" type="slidenum">
              <a:rPr lang="es-ES" smtClean="0"/>
              <a:pPr>
                <a:defRPr/>
              </a:pPr>
              <a:t>28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B296C494-EF86-4B2F-81FF-78E6677B4C0F}" type="slidenum">
              <a:rPr lang="es-CL" smtClean="0"/>
              <a:pPr/>
              <a:t>38</a:t>
            </a:fld>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16F4446-C86F-45CF-A326-BCC7C935C7C9}" type="slidenum">
              <a:rPr lang="es-ES" smtClean="0"/>
              <a:pPr/>
              <a:t>4</a:t>
            </a:fld>
            <a:endParaRPr lang="es-ES" smtClean="0"/>
          </a:p>
        </p:txBody>
      </p:sp>
      <p:sp>
        <p:nvSpPr>
          <p:cNvPr id="41987" name="Rectangle 7"/>
          <p:cNvSpPr txBox="1">
            <a:spLocks noGrp="1" noChangeArrowheads="1"/>
          </p:cNvSpPr>
          <p:nvPr/>
        </p:nvSpPr>
        <p:spPr bwMode="auto">
          <a:xfrm>
            <a:off x="3883812" y="8684328"/>
            <a:ext cx="2972596" cy="458219"/>
          </a:xfrm>
          <a:prstGeom prst="rect">
            <a:avLst/>
          </a:prstGeom>
          <a:noFill/>
          <a:ln w="9525">
            <a:noFill/>
            <a:miter lim="800000"/>
            <a:headEnd/>
            <a:tailEnd/>
          </a:ln>
        </p:spPr>
        <p:txBody>
          <a:bodyPr lIns="92011" tIns="46006" rIns="92011" bIns="46006" anchor="b"/>
          <a:lstStyle/>
          <a:p>
            <a:pPr algn="r" defTabSz="920491"/>
            <a:fld id="{1922CE5B-581B-4AD2-9CC2-DD73DC9F7B0F}" type="slidenum">
              <a:rPr lang="es-CL" sz="1200"/>
              <a:pPr algn="r" defTabSz="920491"/>
              <a:t>4</a:t>
            </a:fld>
            <a:endParaRPr lang="es-CL" sz="1200" dirty="0"/>
          </a:p>
        </p:txBody>
      </p:sp>
      <p:sp>
        <p:nvSpPr>
          <p:cNvPr id="41988" name="Rectangle 2"/>
          <p:cNvSpPr>
            <a:spLocks noGrp="1" noRot="1" noChangeAspect="1" noChangeArrowheads="1" noTextEdit="1"/>
          </p:cNvSpPr>
          <p:nvPr>
            <p:ph type="sldImg"/>
          </p:nvPr>
        </p:nvSpPr>
        <p:spPr>
          <a:xfrm>
            <a:off x="1128713" y="701675"/>
            <a:ext cx="4587875" cy="3440113"/>
          </a:xfrm>
          <a:ln/>
        </p:spPr>
      </p:sp>
      <p:sp>
        <p:nvSpPr>
          <p:cNvPr id="41989" name="Rectangle 3"/>
          <p:cNvSpPr>
            <a:spLocks noGrp="1" noChangeArrowheads="1"/>
          </p:cNvSpPr>
          <p:nvPr>
            <p:ph type="body" idx="1"/>
          </p:nvPr>
        </p:nvSpPr>
        <p:spPr>
          <a:xfrm>
            <a:off x="922366" y="4350892"/>
            <a:ext cx="4997338" cy="4139966"/>
          </a:xfrm>
          <a:noFill/>
          <a:ln/>
        </p:spPr>
        <p:txBody>
          <a:bodyPr lIns="92011" tIns="46006" rIns="92011" bIns="46006"/>
          <a:lstStyle/>
          <a:p>
            <a:pPr eaLnBrk="1" hangingPunct="1"/>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BB29272-011E-41CD-B83B-0EB7948D29DC}" type="slidenum">
              <a:rPr lang="es-ES" smtClean="0"/>
              <a:pPr/>
              <a:t>5</a:t>
            </a:fld>
            <a:endParaRPr lang="es-ES" smtClean="0"/>
          </a:p>
        </p:txBody>
      </p:sp>
      <p:sp>
        <p:nvSpPr>
          <p:cNvPr id="43011" name="Rectangle 7"/>
          <p:cNvSpPr txBox="1">
            <a:spLocks noGrp="1" noChangeArrowheads="1"/>
          </p:cNvSpPr>
          <p:nvPr/>
        </p:nvSpPr>
        <p:spPr bwMode="auto">
          <a:xfrm>
            <a:off x="3883812" y="8684328"/>
            <a:ext cx="2972596" cy="458219"/>
          </a:xfrm>
          <a:prstGeom prst="rect">
            <a:avLst/>
          </a:prstGeom>
          <a:noFill/>
          <a:ln w="9525">
            <a:noFill/>
            <a:miter lim="800000"/>
            <a:headEnd/>
            <a:tailEnd/>
          </a:ln>
        </p:spPr>
        <p:txBody>
          <a:bodyPr lIns="92011" tIns="46006" rIns="92011" bIns="46006" anchor="b"/>
          <a:lstStyle/>
          <a:p>
            <a:pPr algn="r" defTabSz="920491"/>
            <a:fld id="{F1FE6364-01E5-4323-96BD-57D395983F23}" type="slidenum">
              <a:rPr lang="es-CL" sz="1200"/>
              <a:pPr algn="r" defTabSz="920491"/>
              <a:t>5</a:t>
            </a:fld>
            <a:endParaRPr lang="es-CL" sz="1200" dirty="0"/>
          </a:p>
        </p:txBody>
      </p:sp>
      <p:sp>
        <p:nvSpPr>
          <p:cNvPr id="43012" name="Rectangle 2"/>
          <p:cNvSpPr>
            <a:spLocks noGrp="1" noRot="1" noChangeAspect="1" noChangeArrowheads="1" noTextEdit="1"/>
          </p:cNvSpPr>
          <p:nvPr>
            <p:ph type="sldImg"/>
          </p:nvPr>
        </p:nvSpPr>
        <p:spPr>
          <a:xfrm>
            <a:off x="1128713" y="701675"/>
            <a:ext cx="4587875" cy="3440113"/>
          </a:xfrm>
          <a:ln/>
        </p:spPr>
      </p:sp>
      <p:sp>
        <p:nvSpPr>
          <p:cNvPr id="43013" name="Rectangle 3"/>
          <p:cNvSpPr>
            <a:spLocks noGrp="1" noChangeArrowheads="1"/>
          </p:cNvSpPr>
          <p:nvPr>
            <p:ph type="body" idx="1"/>
          </p:nvPr>
        </p:nvSpPr>
        <p:spPr>
          <a:xfrm>
            <a:off x="922366" y="4350892"/>
            <a:ext cx="4997338" cy="4139966"/>
          </a:xfrm>
          <a:noFill/>
          <a:ln/>
        </p:spPr>
        <p:txBody>
          <a:bodyPr lIns="92011" tIns="46006" rIns="92011" bIns="46006"/>
          <a:lstStyle/>
          <a:p>
            <a:pPr eaLnBrk="1" hangingPunct="1"/>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688E0BF-2348-4908-B3CC-E5C0F7B67759}" type="slidenum">
              <a:rPr lang="es-ES" smtClean="0"/>
              <a:pPr/>
              <a:t>6</a:t>
            </a:fld>
            <a:endParaRPr lang="es-ES" smtClean="0"/>
          </a:p>
        </p:txBody>
      </p:sp>
      <p:sp>
        <p:nvSpPr>
          <p:cNvPr id="44035" name="Rectangle 7"/>
          <p:cNvSpPr txBox="1">
            <a:spLocks noGrp="1" noChangeArrowheads="1"/>
          </p:cNvSpPr>
          <p:nvPr/>
        </p:nvSpPr>
        <p:spPr bwMode="auto">
          <a:xfrm>
            <a:off x="3883812" y="8684328"/>
            <a:ext cx="2972596" cy="458219"/>
          </a:xfrm>
          <a:prstGeom prst="rect">
            <a:avLst/>
          </a:prstGeom>
          <a:noFill/>
          <a:ln w="9525">
            <a:noFill/>
            <a:miter lim="800000"/>
            <a:headEnd/>
            <a:tailEnd/>
          </a:ln>
        </p:spPr>
        <p:txBody>
          <a:bodyPr lIns="92011" tIns="46006" rIns="92011" bIns="46006" anchor="b"/>
          <a:lstStyle/>
          <a:p>
            <a:pPr algn="r" defTabSz="920491"/>
            <a:fld id="{1E6C0A2B-6656-4477-9517-232C39E0A5AC}" type="slidenum">
              <a:rPr lang="es-CL" sz="1200"/>
              <a:pPr algn="r" defTabSz="920491"/>
              <a:t>6</a:t>
            </a:fld>
            <a:endParaRPr lang="es-CL" sz="1200" dirty="0"/>
          </a:p>
        </p:txBody>
      </p:sp>
      <p:sp>
        <p:nvSpPr>
          <p:cNvPr id="44036" name="Rectangle 2"/>
          <p:cNvSpPr>
            <a:spLocks noGrp="1" noRot="1" noChangeAspect="1" noChangeArrowheads="1" noTextEdit="1"/>
          </p:cNvSpPr>
          <p:nvPr>
            <p:ph type="sldImg"/>
          </p:nvPr>
        </p:nvSpPr>
        <p:spPr>
          <a:xfrm>
            <a:off x="1128713" y="701675"/>
            <a:ext cx="4587875" cy="3440113"/>
          </a:xfrm>
          <a:ln/>
        </p:spPr>
      </p:sp>
      <p:sp>
        <p:nvSpPr>
          <p:cNvPr id="44037" name="Rectangle 3"/>
          <p:cNvSpPr>
            <a:spLocks noGrp="1" noChangeArrowheads="1"/>
          </p:cNvSpPr>
          <p:nvPr>
            <p:ph type="body" idx="1"/>
          </p:nvPr>
        </p:nvSpPr>
        <p:spPr>
          <a:xfrm>
            <a:off x="922366" y="4350892"/>
            <a:ext cx="4997338" cy="4139966"/>
          </a:xfrm>
          <a:noFill/>
          <a:ln/>
        </p:spPr>
        <p:txBody>
          <a:bodyPr lIns="92011" tIns="46006" rIns="92011" bIns="46006"/>
          <a:lstStyle/>
          <a:p>
            <a:pPr eaLnBrk="1" hangingPunct="1"/>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970B98B-E65B-4797-83A3-E09AEF6437F5}" type="slidenum">
              <a:rPr lang="es-ES" smtClean="0"/>
              <a:pPr/>
              <a:t>7</a:t>
            </a:fld>
            <a:endParaRPr lang="es-ES" smtClean="0"/>
          </a:p>
        </p:txBody>
      </p:sp>
      <p:sp>
        <p:nvSpPr>
          <p:cNvPr id="45059" name="Rectangle 7"/>
          <p:cNvSpPr txBox="1">
            <a:spLocks noGrp="1" noChangeArrowheads="1"/>
          </p:cNvSpPr>
          <p:nvPr/>
        </p:nvSpPr>
        <p:spPr bwMode="auto">
          <a:xfrm>
            <a:off x="3883812" y="8684328"/>
            <a:ext cx="2972596" cy="458219"/>
          </a:xfrm>
          <a:prstGeom prst="rect">
            <a:avLst/>
          </a:prstGeom>
          <a:noFill/>
          <a:ln w="9525">
            <a:noFill/>
            <a:miter lim="800000"/>
            <a:headEnd/>
            <a:tailEnd/>
          </a:ln>
        </p:spPr>
        <p:txBody>
          <a:bodyPr lIns="92011" tIns="46006" rIns="92011" bIns="46006" anchor="b"/>
          <a:lstStyle/>
          <a:p>
            <a:pPr algn="r" defTabSz="920491"/>
            <a:fld id="{7D5678A6-565B-44BD-95CF-F10434BEAD9E}" type="slidenum">
              <a:rPr lang="es-CL" sz="1200"/>
              <a:pPr algn="r" defTabSz="920491"/>
              <a:t>7</a:t>
            </a:fld>
            <a:endParaRPr lang="es-CL" sz="1200" dirty="0"/>
          </a:p>
        </p:txBody>
      </p:sp>
      <p:sp>
        <p:nvSpPr>
          <p:cNvPr id="45060" name="Rectangle 2"/>
          <p:cNvSpPr>
            <a:spLocks noGrp="1" noRot="1" noChangeAspect="1" noChangeArrowheads="1" noTextEdit="1"/>
          </p:cNvSpPr>
          <p:nvPr>
            <p:ph type="sldImg"/>
          </p:nvPr>
        </p:nvSpPr>
        <p:spPr>
          <a:xfrm>
            <a:off x="1128713" y="701675"/>
            <a:ext cx="4587875" cy="3440113"/>
          </a:xfrm>
          <a:ln/>
        </p:spPr>
      </p:sp>
      <p:sp>
        <p:nvSpPr>
          <p:cNvPr id="45061" name="Rectangle 3"/>
          <p:cNvSpPr>
            <a:spLocks noGrp="1" noChangeArrowheads="1"/>
          </p:cNvSpPr>
          <p:nvPr>
            <p:ph type="body" idx="1"/>
          </p:nvPr>
        </p:nvSpPr>
        <p:spPr>
          <a:xfrm>
            <a:off x="922366" y="4350892"/>
            <a:ext cx="4997338" cy="4139966"/>
          </a:xfrm>
          <a:noFill/>
          <a:ln/>
        </p:spPr>
        <p:txBody>
          <a:bodyPr lIns="92011" tIns="46006" rIns="92011" bIns="46006"/>
          <a:lstStyle/>
          <a:p>
            <a:pPr eaLnBrk="1" hangingPunct="1"/>
            <a:r>
              <a:rPr lang="en-US" sz="1200" dirty="0" smtClean="0">
                <a:latin typeface="Verdana" pitchFamily="34" charset="0"/>
              </a:rPr>
              <a:t>Now without any stochastic event to have more passenger waiting the delayed bus than the</a:t>
            </a:r>
            <a:r>
              <a:rPr lang="en-US" sz="1200" baseline="0" dirty="0" smtClean="0">
                <a:latin typeface="Verdana" pitchFamily="34" charset="0"/>
              </a:rPr>
              <a:t> unloaded bus</a:t>
            </a:r>
            <a:endParaRPr lang="es-MX"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F53F924-4912-4698-B96F-0962A1CCF43D}" type="slidenum">
              <a:rPr lang="es-ES" smtClean="0"/>
              <a:pPr/>
              <a:t>8</a:t>
            </a:fld>
            <a:endParaRPr lang="es-ES" smtClean="0"/>
          </a:p>
        </p:txBody>
      </p:sp>
      <p:sp>
        <p:nvSpPr>
          <p:cNvPr id="46083" name="Rectangle 7"/>
          <p:cNvSpPr txBox="1">
            <a:spLocks noGrp="1" noChangeArrowheads="1"/>
          </p:cNvSpPr>
          <p:nvPr/>
        </p:nvSpPr>
        <p:spPr bwMode="auto">
          <a:xfrm>
            <a:off x="3883812" y="8684328"/>
            <a:ext cx="2972596" cy="458219"/>
          </a:xfrm>
          <a:prstGeom prst="rect">
            <a:avLst/>
          </a:prstGeom>
          <a:noFill/>
          <a:ln w="9525">
            <a:noFill/>
            <a:miter lim="800000"/>
            <a:headEnd/>
            <a:tailEnd/>
          </a:ln>
        </p:spPr>
        <p:txBody>
          <a:bodyPr lIns="92011" tIns="46006" rIns="92011" bIns="46006" anchor="b"/>
          <a:lstStyle/>
          <a:p>
            <a:pPr algn="r" defTabSz="920491"/>
            <a:fld id="{6B4E78D2-D8D1-493C-912B-A0F33CE5DF90}" type="slidenum">
              <a:rPr lang="es-CL" sz="1200"/>
              <a:pPr algn="r" defTabSz="920491"/>
              <a:t>8</a:t>
            </a:fld>
            <a:endParaRPr lang="es-CL" sz="1200" dirty="0"/>
          </a:p>
        </p:txBody>
      </p:sp>
      <p:sp>
        <p:nvSpPr>
          <p:cNvPr id="46084" name="Rectangle 2"/>
          <p:cNvSpPr>
            <a:spLocks noGrp="1" noRot="1" noChangeAspect="1" noChangeArrowheads="1" noTextEdit="1"/>
          </p:cNvSpPr>
          <p:nvPr>
            <p:ph type="sldImg"/>
          </p:nvPr>
        </p:nvSpPr>
        <p:spPr>
          <a:xfrm>
            <a:off x="1128713" y="701675"/>
            <a:ext cx="4587875" cy="3440113"/>
          </a:xfrm>
          <a:ln/>
        </p:spPr>
      </p:sp>
      <p:sp>
        <p:nvSpPr>
          <p:cNvPr id="46085" name="Rectangle 3"/>
          <p:cNvSpPr>
            <a:spLocks noGrp="1" noChangeArrowheads="1"/>
          </p:cNvSpPr>
          <p:nvPr>
            <p:ph type="body" idx="1"/>
          </p:nvPr>
        </p:nvSpPr>
        <p:spPr>
          <a:xfrm>
            <a:off x="922366" y="4350892"/>
            <a:ext cx="4997338" cy="4139966"/>
          </a:xfrm>
          <a:noFill/>
          <a:ln/>
        </p:spPr>
        <p:txBody>
          <a:bodyPr lIns="92011" tIns="46006" rIns="92011" bIns="46006"/>
          <a:lstStyle/>
          <a:p>
            <a:pPr eaLnBrk="1" hangingPunct="1"/>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07B61E-899A-40CB-9007-B6DD21897869}" type="slidenum">
              <a:rPr lang="es-ES_tradnl">
                <a:solidFill>
                  <a:prstClr val="white"/>
                </a:solidFill>
              </a:rPr>
              <a:pPr>
                <a:defRPr/>
              </a:pPr>
              <a:t>13</a:t>
            </a:fld>
            <a:endParaRPr lang="es-ES_tradnl">
              <a:solidFill>
                <a:prstClr val="white"/>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L" smtClean="0"/>
              <a:t>Punto 1: </a:t>
            </a:r>
            <a:r>
              <a:rPr lang="es-ES" smtClean="0"/>
              <a:t>corredor unidireccional, compuesto por un conjunto de paradas y de buses homogéneos con capacidad de pasajeros limitada.</a:t>
            </a:r>
          </a:p>
          <a:p>
            <a:pPr eaLnBrk="1" hangingPunct="1">
              <a:spcBef>
                <a:spcPct val="0"/>
              </a:spcBef>
            </a:pPr>
            <a:endParaRPr lang="es-CL" smtClean="0"/>
          </a:p>
        </p:txBody>
      </p:sp>
      <p:sp>
        <p:nvSpPr>
          <p:cNvPr id="911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72F253-78B0-4CE2-94C2-C46EC57E0328}" type="slidenum">
              <a:rPr lang="es-CL" smtClean="0"/>
              <a:pPr fontAlgn="base">
                <a:spcBef>
                  <a:spcPct val="0"/>
                </a:spcBef>
                <a:spcAft>
                  <a:spcPct val="0"/>
                </a:spcAft>
                <a:defRPr/>
              </a:pPr>
              <a:t>14</a:t>
            </a:fld>
            <a:endParaRPr lang="es-C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8111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108980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263955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89775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24260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42124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225528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74855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427117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79313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D6EF8D0-D17C-4B81-A46A-93F56366A3A7}" type="datetimeFigureOut">
              <a:rPr lang="en-US" smtClean="0"/>
              <a:pPr/>
              <a:t>08-01-12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0FE59B7-DEF6-4856-9621-3BC541996B48}" type="slidenum">
              <a:rPr lang="en-US" smtClean="0"/>
              <a:pPr/>
              <a:t>‹#›</a:t>
            </a:fld>
            <a:endParaRPr lang="en-US"/>
          </a:p>
        </p:txBody>
      </p:sp>
    </p:spTree>
    <p:extLst>
      <p:ext uri="{BB962C8B-B14F-4D97-AF65-F5344CB8AC3E}">
        <p14:creationId xmlns:p14="http://schemas.microsoft.com/office/powerpoint/2010/main" val="170737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EF8D0-D17C-4B81-A46A-93F56366A3A7}" type="datetimeFigureOut">
              <a:rPr lang="en-US" smtClean="0"/>
              <a:pPr/>
              <a:t>08-01-12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E59B7-DEF6-4856-9621-3BC541996B48}" type="slidenum">
              <a:rPr lang="en-US" smtClean="0"/>
              <a:pPr/>
              <a:t>‹#›</a:t>
            </a:fld>
            <a:endParaRPr lang="en-US"/>
          </a:p>
        </p:txBody>
      </p:sp>
    </p:spTree>
    <p:extLst>
      <p:ext uri="{BB962C8B-B14F-4D97-AF65-F5344CB8AC3E}">
        <p14:creationId xmlns:p14="http://schemas.microsoft.com/office/powerpoint/2010/main" val="4050398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10.png"/><Relationship Id="rId1" Type="http://schemas.microsoft.com/office/2007/relationships/media" Target="file:///C:\My_Documents%20Agosto%208,%202011\Investigacion\Grupo%20Control%20Tpte%20Publico%20Cipriano\Felipe%20Delgado\avoiding%20bus%20bunching.wmv" TargetMode="External"/><Relationship Id="rId2" Type="http://schemas.openxmlformats.org/officeDocument/2006/relationships/video" Target="file:///C:\My_Documents%20Agosto%208,%202011\Investigacion\Grupo%20Control%20Tpte%20Publico%20Cipriano\Felipe%20Delgado\avoiding%20bus%20bunching.wm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908720"/>
            <a:ext cx="9144000" cy="2232249"/>
          </a:xfrm>
        </p:spPr>
        <p:style>
          <a:lnRef idx="1">
            <a:schemeClr val="accent1"/>
          </a:lnRef>
          <a:fillRef idx="3">
            <a:schemeClr val="accent1"/>
          </a:fillRef>
          <a:effectRef idx="2">
            <a:schemeClr val="accent1"/>
          </a:effectRef>
          <a:fontRef idx="minor">
            <a:schemeClr val="lt1"/>
          </a:fontRef>
        </p:style>
        <p:txBody>
          <a:bodyPr>
            <a:normAutofit/>
          </a:bodyPr>
          <a:lstStyle/>
          <a:p>
            <a:r>
              <a:rPr lang="en-US" sz="4000" dirty="0" smtClean="0"/>
              <a:t>LO1: Explore </a:t>
            </a:r>
            <a:r>
              <a:rPr lang="en-US" sz="4000" dirty="0"/>
              <a:t>innovative ways to manage and control BRT services </a:t>
            </a:r>
            <a:endParaRPr lang="es-CL" sz="3200" dirty="0">
              <a:solidFill>
                <a:schemeClr val="bg1"/>
              </a:solidFill>
              <a:latin typeface="Arial" pitchFamily="34" charset="0"/>
              <a:ea typeface="MingLiU_HKSCS-ExtB" pitchFamily="18" charset="-120"/>
              <a:cs typeface="Arial" pitchFamily="34" charset="0"/>
            </a:endParaRPr>
          </a:p>
        </p:txBody>
      </p:sp>
      <p:sp>
        <p:nvSpPr>
          <p:cNvPr id="3" name="2 Subtítulo"/>
          <p:cNvSpPr>
            <a:spLocks noGrp="1"/>
          </p:cNvSpPr>
          <p:nvPr>
            <p:ph type="subTitle" idx="1"/>
          </p:nvPr>
        </p:nvSpPr>
        <p:spPr>
          <a:xfrm>
            <a:off x="323528" y="3356992"/>
            <a:ext cx="8496944" cy="3312368"/>
          </a:xfrm>
        </p:spPr>
        <p:txBody>
          <a:bodyPr>
            <a:noAutofit/>
          </a:bodyPr>
          <a:lstStyle/>
          <a:p>
            <a:pPr lvl="0">
              <a:lnSpc>
                <a:spcPct val="130000"/>
              </a:lnSpc>
              <a:spcBef>
                <a:spcPct val="0"/>
              </a:spcBef>
              <a:defRPr/>
            </a:pPr>
            <a:endParaRPr lang="en-US" sz="2800" dirty="0" smtClean="0">
              <a:solidFill>
                <a:schemeClr val="tx1"/>
              </a:solidFill>
            </a:endParaRPr>
          </a:p>
          <a:p>
            <a:pPr lvl="0">
              <a:lnSpc>
                <a:spcPct val="130000"/>
              </a:lnSpc>
              <a:spcBef>
                <a:spcPct val="0"/>
              </a:spcBef>
              <a:defRPr/>
            </a:pPr>
            <a:r>
              <a:rPr lang="en-US" sz="2800" dirty="0" smtClean="0">
                <a:solidFill>
                  <a:schemeClr val="tx1"/>
                </a:solidFill>
              </a:rPr>
              <a:t>Juan Carlos Muñoz, Ricardo </a:t>
            </a:r>
            <a:r>
              <a:rPr lang="en-US" sz="2800" dirty="0">
                <a:solidFill>
                  <a:schemeClr val="tx1"/>
                </a:solidFill>
              </a:rPr>
              <a:t>Giesen and Felipe </a:t>
            </a:r>
            <a:r>
              <a:rPr lang="en-US" sz="2800" dirty="0" smtClean="0">
                <a:solidFill>
                  <a:schemeClr val="tx1"/>
                </a:solidFill>
              </a:rPr>
              <a:t>Delgado</a:t>
            </a:r>
          </a:p>
          <a:p>
            <a:pPr>
              <a:lnSpc>
                <a:spcPct val="150000"/>
              </a:lnSpc>
              <a:spcBef>
                <a:spcPct val="0"/>
              </a:spcBef>
              <a:defRPr/>
            </a:pPr>
            <a:endParaRPr lang="en-US" sz="4400" dirty="0">
              <a:solidFill>
                <a:schemeClr val="tx1"/>
              </a:solidFill>
            </a:endParaRPr>
          </a:p>
          <a:p>
            <a:pPr lvl="0">
              <a:spcBef>
                <a:spcPct val="0"/>
              </a:spcBef>
              <a:defRPr/>
            </a:pPr>
            <a:r>
              <a:rPr lang="en-US" sz="2000" dirty="0" err="1" smtClean="0">
                <a:solidFill>
                  <a:schemeClr val="tx1"/>
                </a:solidFill>
              </a:rPr>
              <a:t>Departamento</a:t>
            </a:r>
            <a:r>
              <a:rPr lang="en-US" sz="2000" dirty="0" smtClean="0">
                <a:solidFill>
                  <a:schemeClr val="tx1"/>
                </a:solidFill>
              </a:rPr>
              <a:t> de </a:t>
            </a:r>
            <a:r>
              <a:rPr lang="en-US" sz="2000" dirty="0" err="1" smtClean="0">
                <a:solidFill>
                  <a:schemeClr val="tx1"/>
                </a:solidFill>
              </a:rPr>
              <a:t>Ingeniería</a:t>
            </a:r>
            <a:r>
              <a:rPr lang="en-US" sz="2000" dirty="0" smtClean="0">
                <a:solidFill>
                  <a:schemeClr val="tx1"/>
                </a:solidFill>
              </a:rPr>
              <a:t> de </a:t>
            </a:r>
            <a:r>
              <a:rPr lang="en-US" sz="2000" dirty="0" err="1" smtClean="0">
                <a:solidFill>
                  <a:schemeClr val="tx1"/>
                </a:solidFill>
              </a:rPr>
              <a:t>Transporte</a:t>
            </a:r>
            <a:r>
              <a:rPr lang="en-US" sz="2000" dirty="0" smtClean="0">
                <a:solidFill>
                  <a:schemeClr val="tx1"/>
                </a:solidFill>
              </a:rPr>
              <a:t> y </a:t>
            </a:r>
            <a:r>
              <a:rPr lang="en-US" sz="2000" dirty="0" err="1" smtClean="0">
                <a:solidFill>
                  <a:schemeClr val="tx1"/>
                </a:solidFill>
              </a:rPr>
              <a:t>Logística</a:t>
            </a:r>
            <a:r>
              <a:rPr lang="en-US" sz="2000" dirty="0" smtClean="0">
                <a:solidFill>
                  <a:schemeClr val="tx1"/>
                </a:solidFill>
              </a:rPr>
              <a:t>                            </a:t>
            </a:r>
          </a:p>
          <a:p>
            <a:pPr>
              <a:spcBef>
                <a:spcPct val="0"/>
              </a:spcBef>
              <a:defRPr/>
            </a:pPr>
            <a:r>
              <a:rPr lang="en-US" sz="2000" dirty="0" smtClean="0">
                <a:solidFill>
                  <a:schemeClr val="tx1"/>
                </a:solidFill>
              </a:rPr>
              <a:t>Pontificia Universidad Católica de Chile</a:t>
            </a:r>
          </a:p>
        </p:txBody>
      </p:sp>
      <p:pic>
        <p:nvPicPr>
          <p:cNvPr id="6" name="Imagem 2" descr="Final_COLOR_01 (1).jpg"/>
          <p:cNvPicPr>
            <a:picLocks noChangeAspect="1"/>
          </p:cNvPicPr>
          <p:nvPr/>
        </p:nvPicPr>
        <p:blipFill>
          <a:blip r:embed="rId3" cstate="print"/>
          <a:srcRect t="31562" b="31818"/>
          <a:stretch>
            <a:fillRect/>
          </a:stretch>
        </p:blipFill>
        <p:spPr>
          <a:xfrm>
            <a:off x="2943262" y="4653136"/>
            <a:ext cx="2780866" cy="720080"/>
          </a:xfrm>
          <a:prstGeom prst="rect">
            <a:avLst/>
          </a:prstGeom>
        </p:spPr>
      </p:pic>
      <p:pic>
        <p:nvPicPr>
          <p:cNvPr id="5" name="Picture 11" descr="logo posters"/>
          <p:cNvPicPr>
            <a:picLocks noChangeAspect="1" noChangeArrowheads="1"/>
          </p:cNvPicPr>
          <p:nvPr/>
        </p:nvPicPr>
        <p:blipFill>
          <a:blip r:embed="rId4" cstate="print"/>
          <a:stretch>
            <a:fillRect/>
          </a:stretch>
        </p:blipFill>
        <p:spPr bwMode="auto">
          <a:xfrm>
            <a:off x="7956376" y="5373216"/>
            <a:ext cx="864096" cy="1140607"/>
          </a:xfrm>
          <a:prstGeom prst="rect">
            <a:avLst/>
          </a:prstGeom>
          <a:noFill/>
          <a:ln>
            <a:noFill/>
          </a:ln>
        </p:spPr>
      </p:pic>
    </p:spTree>
    <p:extLst>
      <p:ext uri="{BB962C8B-B14F-4D97-AF65-F5344CB8AC3E}">
        <p14:creationId xmlns:p14="http://schemas.microsoft.com/office/powerpoint/2010/main" val="16925374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79-20110120-19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CuadroTexto"/>
          <p:cNvSpPr txBox="1"/>
          <p:nvPr/>
        </p:nvSpPr>
        <p:spPr>
          <a:xfrm>
            <a:off x="1066800" y="76200"/>
            <a:ext cx="5716821" cy="584775"/>
          </a:xfrm>
          <a:prstGeom prst="rect">
            <a:avLst/>
          </a:prstGeom>
          <a:noFill/>
        </p:spPr>
        <p:txBody>
          <a:bodyPr wrap="none" rtlCol="0">
            <a:spAutoFit/>
          </a:bodyPr>
          <a:lstStyle/>
          <a:p>
            <a:r>
              <a:rPr lang="es-CL" sz="3200" b="1" dirty="0" smtClean="0">
                <a:solidFill>
                  <a:schemeClr val="bg1"/>
                </a:solidFill>
              </a:rPr>
              <a:t>Boston, MA; line 1 </a:t>
            </a:r>
            <a:r>
              <a:rPr lang="es-CL" sz="3200" b="1" dirty="0" err="1" smtClean="0">
                <a:solidFill>
                  <a:schemeClr val="bg1"/>
                </a:solidFill>
              </a:rPr>
              <a:t>during</a:t>
            </a:r>
            <a:r>
              <a:rPr lang="es-CL" sz="3200" b="1" dirty="0" smtClean="0">
                <a:solidFill>
                  <a:schemeClr val="bg1"/>
                </a:solidFill>
              </a:rPr>
              <a:t> </a:t>
            </a:r>
            <a:r>
              <a:rPr lang="es-CL" sz="3200" b="1" dirty="0" err="1" smtClean="0">
                <a:solidFill>
                  <a:schemeClr val="bg1"/>
                </a:solidFill>
              </a:rPr>
              <a:t>winter</a:t>
            </a:r>
            <a:endParaRPr lang="es-CL" sz="3200" b="1" dirty="0">
              <a:solidFill>
                <a:schemeClr val="bg1"/>
              </a:solidFill>
            </a:endParaRPr>
          </a:p>
        </p:txBody>
      </p:sp>
    </p:spTree>
    <p:extLst>
      <p:ext uri="{BB962C8B-B14F-4D97-AF65-F5344CB8AC3E}">
        <p14:creationId xmlns:p14="http://schemas.microsoft.com/office/powerpoint/2010/main" val="24950277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JCM\My_Documents\Fotos\Tecnicas\Nueva carpeta\Ruta 1 en Mass Av Boston\IMG00148-20110422-13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CuadroTexto"/>
          <p:cNvSpPr txBox="1"/>
          <p:nvPr/>
        </p:nvSpPr>
        <p:spPr>
          <a:xfrm>
            <a:off x="3137869" y="5715000"/>
            <a:ext cx="6006131" cy="584775"/>
          </a:xfrm>
          <a:prstGeom prst="rect">
            <a:avLst/>
          </a:prstGeom>
          <a:noFill/>
        </p:spPr>
        <p:txBody>
          <a:bodyPr wrap="none" rtlCol="0">
            <a:spAutoFit/>
          </a:bodyPr>
          <a:lstStyle/>
          <a:p>
            <a:r>
              <a:rPr lang="es-CL" sz="3200" b="1" dirty="0" smtClean="0">
                <a:solidFill>
                  <a:schemeClr val="bg1"/>
                </a:solidFill>
              </a:rPr>
              <a:t>Boston, MA; line 1 </a:t>
            </a:r>
            <a:r>
              <a:rPr lang="es-CL" sz="3200" b="1" dirty="0" err="1" smtClean="0">
                <a:solidFill>
                  <a:schemeClr val="bg1"/>
                </a:solidFill>
              </a:rPr>
              <a:t>during</a:t>
            </a:r>
            <a:r>
              <a:rPr lang="es-CL" sz="3200" b="1" dirty="0" smtClean="0">
                <a:solidFill>
                  <a:schemeClr val="bg1"/>
                </a:solidFill>
              </a:rPr>
              <a:t> </a:t>
            </a:r>
            <a:r>
              <a:rPr lang="es-CL" sz="3200" b="1" dirty="0" err="1" smtClean="0">
                <a:solidFill>
                  <a:schemeClr val="bg1"/>
                </a:solidFill>
              </a:rPr>
              <a:t>summer</a:t>
            </a:r>
            <a:endParaRPr lang="es-CL" sz="32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3.bp.blogspot.com/_Bih56wo55xg/RgCZOR8rTTI/AAAAAAAAAec/7jyIu_3_dts/s400/transantiago3.jpg"/>
          <p:cNvPicPr>
            <a:picLocks noChangeAspect="1" noChangeArrowheads="1"/>
          </p:cNvPicPr>
          <p:nvPr/>
        </p:nvPicPr>
        <p:blipFill>
          <a:blip r:embed="rId2" cstate="print"/>
          <a:srcRect/>
          <a:stretch>
            <a:fillRect/>
          </a:stretch>
        </p:blipFill>
        <p:spPr bwMode="auto">
          <a:xfrm>
            <a:off x="4572000" y="1285875"/>
            <a:ext cx="3810000" cy="2876550"/>
          </a:xfrm>
          <a:prstGeom prst="rect">
            <a:avLst/>
          </a:prstGeom>
          <a:noFill/>
          <a:ln w="9525">
            <a:noFill/>
            <a:miter lim="800000"/>
            <a:headEnd/>
            <a:tailEnd/>
          </a:ln>
        </p:spPr>
      </p:pic>
      <p:pic>
        <p:nvPicPr>
          <p:cNvPr id="17413" name="Picture 6" descr="http://1.bp.blogspot.com/_Bih56wo55xg/RrELLyk6U0I/AAAAAAAAAwE/TcvA2Q4pcfw/s400/transantiago1.jpg"/>
          <p:cNvPicPr>
            <a:picLocks noChangeAspect="1" noChangeArrowheads="1"/>
          </p:cNvPicPr>
          <p:nvPr/>
        </p:nvPicPr>
        <p:blipFill>
          <a:blip r:embed="rId3" cstate="print"/>
          <a:srcRect/>
          <a:stretch>
            <a:fillRect/>
          </a:stretch>
        </p:blipFill>
        <p:spPr bwMode="auto">
          <a:xfrm>
            <a:off x="642938" y="3643313"/>
            <a:ext cx="3810000" cy="261937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D4C5CA1E-7E16-4113-B3F4-DE1BC94DA3BC}" type="datetime1">
              <a:rPr lang="es-CL" smtClean="0"/>
              <a:pPr/>
              <a:t>08-01-12</a:t>
            </a:fld>
            <a:endParaRPr lang="es-CL"/>
          </a:p>
        </p:txBody>
      </p:sp>
      <p:sp>
        <p:nvSpPr>
          <p:cNvPr id="8" name="Slide Number Placeholder 7"/>
          <p:cNvSpPr>
            <a:spLocks noGrp="1"/>
          </p:cNvSpPr>
          <p:nvPr>
            <p:ph type="sldNum" sz="quarter" idx="12"/>
          </p:nvPr>
        </p:nvSpPr>
        <p:spPr/>
        <p:txBody>
          <a:bodyPr/>
          <a:lstStyle/>
          <a:p>
            <a:fld id="{4F51B86A-9507-4205-A8C4-F81685C1E6A1}" type="slidenum">
              <a:rPr lang="es-CL" smtClean="0"/>
              <a:pPr/>
              <a:t>12</a:t>
            </a:fld>
            <a:endParaRPr lang="es-CL"/>
          </a:p>
        </p:txBody>
      </p:sp>
      <p:sp>
        <p:nvSpPr>
          <p:cNvPr id="9" name="Title 1"/>
          <p:cNvSpPr txBox="1">
            <a:spLocks/>
          </p:cNvSpPr>
          <p:nvPr/>
        </p:nvSpPr>
        <p:spPr>
          <a:xfrm>
            <a:off x="457200" y="274638"/>
            <a:ext cx="41910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Arial" pitchFamily="34" charset="0"/>
                <a:ea typeface="+mj-ea"/>
                <a:cs typeface="Arial" pitchFamily="34" charset="0"/>
              </a:rPr>
              <a:t>In systems where bus capacity is an active constraint, this is specially serious</a:t>
            </a:r>
            <a:endParaRPr kumimoji="0" lang="en-US" sz="36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8074607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Marcador de número de diapositiva"/>
          <p:cNvSpPr>
            <a:spLocks noGrp="1"/>
          </p:cNvSpPr>
          <p:nvPr>
            <p:ph type="sldNum" sz="quarter" idx="12"/>
          </p:nvPr>
        </p:nvSpPr>
        <p:spPr>
          <a:extLst/>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20000"/>
              </a:spcBef>
              <a:spcAft>
                <a:spcPct val="0"/>
              </a:spcAft>
              <a:buFont typeface="Symbol" pitchFamily="18" charset="2"/>
              <a:buChar char="¨"/>
              <a:defRPr sz="2400">
                <a:solidFill>
                  <a:schemeClr val="bg1"/>
                </a:solidFill>
                <a:latin typeface="Times New Roman" pitchFamily="18" charset="0"/>
              </a:defRPr>
            </a:lvl6pPr>
            <a:lvl7pPr marL="2971800" indent="-228600" algn="ctr" eaLnBrk="0" fontAlgn="base" hangingPunct="0">
              <a:spcBef>
                <a:spcPct val="20000"/>
              </a:spcBef>
              <a:spcAft>
                <a:spcPct val="0"/>
              </a:spcAft>
              <a:buFont typeface="Symbol" pitchFamily="18" charset="2"/>
              <a:buChar char="¨"/>
              <a:defRPr sz="2400">
                <a:solidFill>
                  <a:schemeClr val="bg1"/>
                </a:solidFill>
                <a:latin typeface="Times New Roman" pitchFamily="18" charset="0"/>
              </a:defRPr>
            </a:lvl7pPr>
            <a:lvl8pPr marL="3429000" indent="-228600" algn="ctr" eaLnBrk="0" fontAlgn="base" hangingPunct="0">
              <a:spcBef>
                <a:spcPct val="20000"/>
              </a:spcBef>
              <a:spcAft>
                <a:spcPct val="0"/>
              </a:spcAft>
              <a:buFont typeface="Symbol" pitchFamily="18" charset="2"/>
              <a:buChar char="¨"/>
              <a:defRPr sz="2400">
                <a:solidFill>
                  <a:schemeClr val="bg1"/>
                </a:solidFill>
                <a:latin typeface="Times New Roman" pitchFamily="18" charset="0"/>
              </a:defRPr>
            </a:lvl8pPr>
            <a:lvl9pPr marL="3886200" indent="-228600" algn="ctr" eaLnBrk="0" fontAlgn="base" hangingPunct="0">
              <a:spcBef>
                <a:spcPct val="20000"/>
              </a:spcBef>
              <a:spcAft>
                <a:spcPct val="0"/>
              </a:spcAft>
              <a:buFont typeface="Symbol" pitchFamily="18" charset="2"/>
              <a:buChar char="¨"/>
              <a:defRPr sz="2400">
                <a:solidFill>
                  <a:schemeClr val="bg1"/>
                </a:solidFill>
                <a:latin typeface="Times New Roman" pitchFamily="18" charset="0"/>
              </a:defRPr>
            </a:lvl9pPr>
          </a:lstStyle>
          <a:p>
            <a:pPr>
              <a:defRPr/>
            </a:pPr>
            <a:fld id="{6A28EE91-52E7-4EE9-8D29-1DE199223D29}" type="slidenum">
              <a:rPr lang="es-ES_tradnl" sz="1400" smtClean="0">
                <a:solidFill>
                  <a:srgbClr val="000000"/>
                </a:solidFill>
              </a:rPr>
              <a:pPr>
                <a:defRPr/>
              </a:pPr>
              <a:t>13</a:t>
            </a:fld>
            <a:endParaRPr lang="es-ES_tradnl" sz="1400" smtClean="0">
              <a:solidFill>
                <a:srgbClr val="000000"/>
              </a:solidFill>
            </a:endParaRPr>
          </a:p>
        </p:txBody>
      </p:sp>
      <p:sp>
        <p:nvSpPr>
          <p:cNvPr id="92163" name="Rectangle 2"/>
          <p:cNvSpPr>
            <a:spLocks noGrp="1" noChangeArrowheads="1"/>
          </p:cNvSpPr>
          <p:nvPr>
            <p:ph type="title"/>
          </p:nvPr>
        </p:nvSpPr>
        <p:spPr>
          <a:xfrm>
            <a:off x="685800" y="304800"/>
            <a:ext cx="7772400" cy="1143000"/>
          </a:xfrm>
        </p:spPr>
        <p:txBody>
          <a:bodyPr>
            <a:normAutofit fontScale="90000"/>
          </a:bodyPr>
          <a:lstStyle/>
          <a:p>
            <a:pPr eaLnBrk="1" hangingPunct="1">
              <a:buFont typeface="Wingdings" pitchFamily="2" charset="2"/>
              <a:buNone/>
            </a:pPr>
            <a:r>
              <a:rPr lang="es-CL" dirty="0" smtClean="0"/>
              <a:t>Time-</a:t>
            </a:r>
            <a:r>
              <a:rPr lang="en-US" dirty="0" smtClean="0"/>
              <a:t>space trajectories </a:t>
            </a:r>
            <a:br>
              <a:rPr lang="en-US" dirty="0" smtClean="0"/>
            </a:br>
            <a:r>
              <a:rPr lang="en-US" dirty="0" smtClean="0"/>
              <a:t>Line 201, March 25</a:t>
            </a:r>
            <a:r>
              <a:rPr lang="en-US" baseline="30000" dirty="0" smtClean="0"/>
              <a:t>th</a:t>
            </a:r>
            <a:r>
              <a:rPr lang="en-US" dirty="0" smtClean="0"/>
              <a:t>, 2009</a:t>
            </a:r>
          </a:p>
        </p:txBody>
      </p:sp>
      <p:pic>
        <p:nvPicPr>
          <p:cNvPr id="92164" name="5 Imagen"/>
          <p:cNvPicPr>
            <a:picLocks noChangeAspect="1" noChangeArrowheads="1"/>
          </p:cNvPicPr>
          <p:nvPr/>
        </p:nvPicPr>
        <p:blipFill>
          <a:blip r:embed="rId3" cstate="print"/>
          <a:srcRect l="7539" t="5965" r="8533" b="5225"/>
          <a:stretch>
            <a:fillRect/>
          </a:stretch>
        </p:blipFill>
        <p:spPr bwMode="auto">
          <a:xfrm>
            <a:off x="215900" y="1716087"/>
            <a:ext cx="8712200" cy="4756150"/>
          </a:xfrm>
          <a:prstGeom prst="rect">
            <a:avLst/>
          </a:prstGeom>
          <a:noFill/>
          <a:ln w="9525">
            <a:noFill/>
            <a:miter lim="800000"/>
            <a:headEnd/>
            <a:tailEnd/>
          </a:ln>
        </p:spPr>
      </p:pic>
      <p:sp>
        <p:nvSpPr>
          <p:cNvPr id="3" name="2 CuadroTexto"/>
          <p:cNvSpPr txBox="1"/>
          <p:nvPr/>
        </p:nvSpPr>
        <p:spPr>
          <a:xfrm>
            <a:off x="1727200" y="6397625"/>
            <a:ext cx="828675" cy="307975"/>
          </a:xfrm>
          <a:prstGeom prst="rect">
            <a:avLst/>
          </a:prstGeom>
          <a:noFill/>
        </p:spPr>
        <p:txBody>
          <a:bodyPr wrap="none">
            <a:spAutoFit/>
          </a:bodyPr>
          <a:lstStyle/>
          <a:p>
            <a:pPr>
              <a:buFont typeface="Symbol" pitchFamily="18" charset="2"/>
              <a:buNone/>
              <a:defRPr/>
            </a:pPr>
            <a:r>
              <a:rPr lang="es-CL" sz="1400" dirty="0">
                <a:solidFill>
                  <a:prstClr val="black"/>
                </a:solidFill>
              </a:rPr>
              <a:t>6:30 AM</a:t>
            </a:r>
          </a:p>
        </p:txBody>
      </p:sp>
      <p:sp>
        <p:nvSpPr>
          <p:cNvPr id="8" name="7 CuadroTexto"/>
          <p:cNvSpPr txBox="1"/>
          <p:nvPr/>
        </p:nvSpPr>
        <p:spPr>
          <a:xfrm>
            <a:off x="5472113" y="6397625"/>
            <a:ext cx="828675" cy="307975"/>
          </a:xfrm>
          <a:prstGeom prst="rect">
            <a:avLst/>
          </a:prstGeom>
          <a:noFill/>
        </p:spPr>
        <p:txBody>
          <a:bodyPr wrap="none">
            <a:spAutoFit/>
          </a:bodyPr>
          <a:lstStyle/>
          <a:p>
            <a:pPr>
              <a:buFont typeface="Symbol" pitchFamily="18" charset="2"/>
              <a:buNone/>
              <a:defRPr/>
            </a:pPr>
            <a:r>
              <a:rPr lang="es-CL" sz="1400" dirty="0">
                <a:solidFill>
                  <a:prstClr val="black"/>
                </a:solidFill>
              </a:rPr>
              <a:t>8:30 AM</a:t>
            </a:r>
          </a:p>
        </p:txBody>
      </p:sp>
    </p:spTree>
    <p:extLst>
      <p:ext uri="{BB962C8B-B14F-4D97-AF65-F5344CB8AC3E}">
        <p14:creationId xmlns:p14="http://schemas.microsoft.com/office/powerpoint/2010/main" val="13024199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normAutofit/>
          </a:bodyPr>
          <a:lstStyle/>
          <a:p>
            <a:pPr algn="l"/>
            <a:r>
              <a:rPr lang="es-CL" sz="3600" dirty="0" smtClean="0">
                <a:solidFill>
                  <a:schemeClr val="tx2"/>
                </a:solidFill>
                <a:latin typeface="Arial" pitchFamily="34" charset="0"/>
                <a:cs typeface="Arial" pitchFamily="34" charset="0"/>
              </a:rPr>
              <a:t>Bus </a:t>
            </a:r>
            <a:r>
              <a:rPr lang="es-CL" sz="3600" dirty="0" err="1" smtClean="0">
                <a:solidFill>
                  <a:schemeClr val="tx2"/>
                </a:solidFill>
                <a:latin typeface="Arial" pitchFamily="34" charset="0"/>
                <a:cs typeface="Arial" pitchFamily="34" charset="0"/>
              </a:rPr>
              <a:t>bunching</a:t>
            </a:r>
            <a:endParaRPr lang="es-CL" sz="3600" dirty="0" smtClean="0">
              <a:solidFill>
                <a:schemeClr val="tx2"/>
              </a:solidFill>
              <a:latin typeface="Arial" pitchFamily="34" charset="0"/>
              <a:cs typeface="Arial" pitchFamily="34" charset="0"/>
            </a:endParaRPr>
          </a:p>
        </p:txBody>
      </p:sp>
      <p:sp>
        <p:nvSpPr>
          <p:cNvPr id="3" name="2 Marcador de contenido"/>
          <p:cNvSpPr>
            <a:spLocks noGrp="1"/>
          </p:cNvSpPr>
          <p:nvPr>
            <p:ph sz="quarter" idx="1"/>
          </p:nvPr>
        </p:nvSpPr>
        <p:spPr>
          <a:xfrm>
            <a:off x="179512" y="1484784"/>
            <a:ext cx="8591550" cy="5187950"/>
          </a:xfrm>
        </p:spPr>
        <p:txBody>
          <a:bodyPr>
            <a:normAutofit/>
          </a:bodyPr>
          <a:lstStyle/>
          <a:p>
            <a:pPr marL="274320" indent="-274320" algn="just">
              <a:lnSpc>
                <a:spcPct val="140000"/>
              </a:lnSpc>
              <a:buFont typeface="Wingdings" pitchFamily="2" charset="2"/>
              <a:buChar char="§"/>
              <a:defRPr/>
            </a:pPr>
            <a:r>
              <a:rPr lang="en-US" sz="2400" dirty="0" smtClean="0">
                <a:latin typeface="Arial" pitchFamily="34" charset="0"/>
                <a:cs typeface="Arial" pitchFamily="34" charset="0"/>
              </a:rPr>
              <a:t>Severe problem if not controlled</a:t>
            </a:r>
          </a:p>
          <a:p>
            <a:pPr marL="674370" lvl="1" indent="-274320" algn="just">
              <a:lnSpc>
                <a:spcPct val="140000"/>
              </a:lnSpc>
              <a:buFont typeface="Wingdings" pitchFamily="2" charset="2"/>
              <a:buChar char="§"/>
              <a:defRPr/>
            </a:pPr>
            <a:r>
              <a:rPr lang="en-US" sz="2200" dirty="0" smtClean="0">
                <a:latin typeface="Arial" pitchFamily="34" charset="0"/>
                <a:cs typeface="Arial" pitchFamily="34" charset="0"/>
              </a:rPr>
              <a:t>Most passengers wait longer than they should for crowded buses</a:t>
            </a:r>
          </a:p>
          <a:p>
            <a:pPr marL="674370" lvl="1" indent="-274320" algn="just">
              <a:lnSpc>
                <a:spcPct val="140000"/>
              </a:lnSpc>
              <a:buFont typeface="Wingdings" pitchFamily="2" charset="2"/>
              <a:buChar char="§"/>
              <a:defRPr/>
            </a:pPr>
            <a:r>
              <a:rPr lang="en-US" sz="2200" dirty="0" smtClean="0">
                <a:latin typeface="Arial" pitchFamily="34" charset="0"/>
                <a:cs typeface="Arial" pitchFamily="34" charset="0"/>
              </a:rPr>
              <a:t>Reduces reliability affecting passengers and operators</a:t>
            </a:r>
          </a:p>
          <a:p>
            <a:pPr marL="674370" lvl="1" indent="-274320" algn="just">
              <a:lnSpc>
                <a:spcPct val="140000"/>
              </a:lnSpc>
              <a:buFont typeface="Wingdings" pitchFamily="2" charset="2"/>
              <a:buChar char="§"/>
              <a:defRPr/>
            </a:pPr>
            <a:r>
              <a:rPr lang="en-US" sz="2200" dirty="0" smtClean="0">
                <a:latin typeface="Arial" pitchFamily="34" charset="0"/>
                <a:cs typeface="Arial" pitchFamily="34" charset="0"/>
              </a:rPr>
              <a:t>Affects Cycle time and capacity</a:t>
            </a:r>
          </a:p>
          <a:p>
            <a:pPr marL="674370" lvl="1" indent="-274320" algn="just">
              <a:lnSpc>
                <a:spcPct val="140000"/>
              </a:lnSpc>
              <a:buFont typeface="Wingdings" pitchFamily="2" charset="2"/>
              <a:buChar char="§"/>
              <a:defRPr/>
            </a:pPr>
            <a:r>
              <a:rPr lang="en-US" sz="2200" dirty="0" smtClean="0">
                <a:latin typeface="Arial" pitchFamily="34" charset="0"/>
                <a:cs typeface="Arial" pitchFamily="34" charset="0"/>
              </a:rPr>
              <a:t>Creates frictions between buses (safety)</a:t>
            </a:r>
          </a:p>
          <a:p>
            <a:pPr marL="674370" lvl="1" indent="-274320" algn="just">
              <a:lnSpc>
                <a:spcPct val="140000"/>
              </a:lnSpc>
              <a:buFont typeface="Wingdings" pitchFamily="2" charset="2"/>
              <a:buChar char="§"/>
              <a:defRPr/>
            </a:pPr>
            <a:r>
              <a:rPr lang="en-US" sz="2200" dirty="0" smtClean="0">
                <a:latin typeface="Arial" pitchFamily="34" charset="0"/>
                <a:cs typeface="Arial" pitchFamily="34" charset="0"/>
              </a:rPr>
              <a:t>Put </a:t>
            </a:r>
            <a:r>
              <a:rPr lang="en-US" sz="2200" dirty="0">
                <a:latin typeface="Arial" pitchFamily="34" charset="0"/>
                <a:cs typeface="Arial" pitchFamily="34" charset="0"/>
              </a:rPr>
              <a:t>pressure in the authority for more buses</a:t>
            </a:r>
          </a:p>
          <a:p>
            <a:pPr marL="674370" lvl="1" indent="-274320" algn="just">
              <a:lnSpc>
                <a:spcPct val="140000"/>
              </a:lnSpc>
              <a:buFont typeface="Wingdings" pitchFamily="2" charset="2"/>
              <a:buChar char="§"/>
              <a:defRPr/>
            </a:pPr>
            <a:endParaRPr lang="en-US" dirty="0" smtClean="0">
              <a:latin typeface="Gill Sans MT" pitchFamily="34" charset="0"/>
            </a:endParaRPr>
          </a:p>
        </p:txBody>
      </p:sp>
      <p:sp>
        <p:nvSpPr>
          <p:cNvPr id="5" name="Date Placeholder 4"/>
          <p:cNvSpPr>
            <a:spLocks noGrp="1"/>
          </p:cNvSpPr>
          <p:nvPr>
            <p:ph type="dt" sz="half" idx="10"/>
          </p:nvPr>
        </p:nvSpPr>
        <p:spPr/>
        <p:txBody>
          <a:bodyPr/>
          <a:lstStyle/>
          <a:p>
            <a:pPr>
              <a:defRPr/>
            </a:pPr>
            <a:fld id="{764098EF-B7DC-4DB7-AD76-12EE1AFF1B9D}" type="datetime1">
              <a:rPr lang="es-CL" smtClean="0"/>
              <a:pPr>
                <a:defRPr/>
              </a:pPr>
              <a:t>08-01-12</a:t>
            </a:fld>
            <a:endParaRPr lang="es-CL"/>
          </a:p>
        </p:txBody>
      </p:sp>
      <p:sp>
        <p:nvSpPr>
          <p:cNvPr id="6" name="Slide Number Placeholder 5"/>
          <p:cNvSpPr>
            <a:spLocks noGrp="1"/>
          </p:cNvSpPr>
          <p:nvPr>
            <p:ph type="sldNum" sz="quarter" idx="12"/>
          </p:nvPr>
        </p:nvSpPr>
        <p:spPr/>
        <p:txBody>
          <a:bodyPr/>
          <a:lstStyle/>
          <a:p>
            <a:fld id="{4F51B86A-9507-4205-A8C4-F81685C1E6A1}" type="slidenum">
              <a:rPr lang="es-CL" smtClean="0"/>
              <a:pPr/>
              <a:t>14</a:t>
            </a:fld>
            <a:endParaRPr lang="es-CL"/>
          </a:p>
        </p:txBody>
      </p:sp>
      <p:sp>
        <p:nvSpPr>
          <p:cNvPr id="7" name="TextBox 1"/>
          <p:cNvSpPr txBox="1"/>
          <p:nvPr/>
        </p:nvSpPr>
        <p:spPr>
          <a:xfrm>
            <a:off x="228600" y="5638800"/>
            <a:ext cx="8458200" cy="63094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latin typeface="Arial" pitchFamily="34" charset="0"/>
                <a:cs typeface="Arial" pitchFamily="34" charset="0"/>
              </a:rPr>
              <a:t>Contribution: Control Mechanism to Avoid Bus Bunching!</a:t>
            </a:r>
          </a:p>
          <a:p>
            <a:endParaRPr lang="en-US" sz="1100" dirty="0"/>
          </a:p>
        </p:txBody>
      </p:sp>
    </p:spTree>
    <p:extLst>
      <p:ext uri="{BB962C8B-B14F-4D97-AF65-F5344CB8AC3E}">
        <p14:creationId xmlns:p14="http://schemas.microsoft.com/office/powerpoint/2010/main" val="2098198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normAutofit/>
          </a:bodyPr>
          <a:lstStyle/>
          <a:p>
            <a:pPr algn="l"/>
            <a:r>
              <a:rPr lang="es-CL" sz="3600" dirty="0" smtClean="0">
                <a:solidFill>
                  <a:schemeClr val="tx2"/>
                </a:solidFill>
                <a:latin typeface="Arial" pitchFamily="34" charset="0"/>
                <a:cs typeface="Arial" pitchFamily="34" charset="0"/>
              </a:rPr>
              <a:t>2. </a:t>
            </a:r>
            <a:r>
              <a:rPr lang="es-CL" sz="3600" dirty="0" err="1" smtClean="0">
                <a:solidFill>
                  <a:schemeClr val="tx2"/>
                </a:solidFill>
                <a:latin typeface="Arial" pitchFamily="34" charset="0"/>
                <a:cs typeface="Arial" pitchFamily="34" charset="0"/>
              </a:rPr>
              <a:t>Objective</a:t>
            </a:r>
            <a:endParaRPr lang="es-CL" sz="3600" dirty="0" smtClean="0">
              <a:solidFill>
                <a:schemeClr val="tx2"/>
              </a:solidFill>
              <a:latin typeface="Arial" pitchFamily="34" charset="0"/>
              <a:cs typeface="Arial" pitchFamily="34" charset="0"/>
            </a:endParaRPr>
          </a:p>
        </p:txBody>
      </p:sp>
      <p:sp>
        <p:nvSpPr>
          <p:cNvPr id="3" name="2 Marcador de contenido"/>
          <p:cNvSpPr>
            <a:spLocks noGrp="1"/>
          </p:cNvSpPr>
          <p:nvPr>
            <p:ph sz="quarter" idx="1"/>
          </p:nvPr>
        </p:nvSpPr>
        <p:spPr>
          <a:xfrm>
            <a:off x="107690" y="1638205"/>
            <a:ext cx="8591550" cy="5187950"/>
          </a:xfrm>
        </p:spPr>
        <p:txBody>
          <a:bodyPr vert="horz" lIns="91440" tIns="45720" rIns="91440" bIns="45720" rtlCol="0">
            <a:noAutofit/>
          </a:bodyPr>
          <a:lstStyle/>
          <a:p>
            <a:pPr marL="274320" indent="-274320" algn="just">
              <a:lnSpc>
                <a:spcPct val="160000"/>
              </a:lnSpc>
              <a:buFont typeface="Wingdings" pitchFamily="2" charset="2"/>
              <a:buChar char="§"/>
              <a:defRPr/>
            </a:pPr>
            <a:r>
              <a:rPr lang="en-US" sz="2000" dirty="0" smtClean="0">
                <a:latin typeface="Arial" pitchFamily="34" charset="0"/>
                <a:cs typeface="Arial" pitchFamily="34" charset="0"/>
              </a:rPr>
              <a:t>Propose a headway control mechanism for a high frequency &amp; capacity-constrained corridor.</a:t>
            </a:r>
          </a:p>
          <a:p>
            <a:pPr marL="274320" indent="-274320" algn="just">
              <a:lnSpc>
                <a:spcPct val="160000"/>
              </a:lnSpc>
              <a:buFont typeface="Wingdings" pitchFamily="2" charset="2"/>
              <a:buChar char="§"/>
              <a:defRPr/>
            </a:pPr>
            <a:r>
              <a:rPr lang="en-US" sz="2000" dirty="0" smtClean="0">
                <a:latin typeface="Arial" pitchFamily="34" charset="0"/>
                <a:cs typeface="Arial" pitchFamily="34" charset="0"/>
              </a:rPr>
              <a:t>Consider three control strategies:</a:t>
            </a:r>
          </a:p>
          <a:p>
            <a:pPr marL="674370" lvl="1" indent="-274320" algn="just">
              <a:buFont typeface="Wingdings" pitchFamily="2" charset="2"/>
              <a:buChar char="§"/>
              <a:defRPr/>
            </a:pPr>
            <a:r>
              <a:rPr lang="en-US" sz="1800" dirty="0" smtClean="0">
                <a:latin typeface="Arial" pitchFamily="34" charset="0"/>
                <a:cs typeface="Arial" pitchFamily="34" charset="0"/>
              </a:rPr>
              <a:t>Holding</a:t>
            </a:r>
          </a:p>
          <a:p>
            <a:pPr marL="674370" lvl="1" indent="-274320" algn="just">
              <a:buFont typeface="Wingdings" pitchFamily="2" charset="2"/>
              <a:buChar char="§"/>
              <a:defRPr/>
            </a:pPr>
            <a:r>
              <a:rPr lang="en-US" sz="1800" dirty="0" smtClean="0">
                <a:latin typeface="Arial" pitchFamily="34" charset="0"/>
                <a:cs typeface="Arial" pitchFamily="34" charset="0"/>
              </a:rPr>
              <a:t>Boarding Limits</a:t>
            </a:r>
          </a:p>
          <a:p>
            <a:pPr marL="674370" lvl="1" indent="-274320" algn="just">
              <a:buFont typeface="Wingdings" pitchFamily="2" charset="2"/>
              <a:buChar char="§"/>
              <a:defRPr/>
            </a:pPr>
            <a:r>
              <a:rPr lang="en-US" sz="1800" dirty="0" smtClean="0">
                <a:latin typeface="Arial" pitchFamily="34" charset="0"/>
                <a:cs typeface="Arial" pitchFamily="34" charset="0"/>
              </a:rPr>
              <a:t>Green extension for buses</a:t>
            </a:r>
          </a:p>
          <a:p>
            <a:pPr marL="674370" lvl="1" indent="-274320" algn="just">
              <a:buFont typeface="Wingdings" pitchFamily="2" charset="2"/>
              <a:buChar char="§"/>
              <a:defRPr/>
            </a:pPr>
            <a:endParaRPr lang="en-US" sz="1800" dirty="0" smtClean="0">
              <a:latin typeface="Arial" pitchFamily="34" charset="0"/>
              <a:cs typeface="Arial" pitchFamily="34" charset="0"/>
            </a:endParaRPr>
          </a:p>
          <a:p>
            <a:pPr marL="274320" indent="-274320">
              <a:buFont typeface="Wingdings" pitchFamily="2" charset="2"/>
              <a:buChar char="§"/>
              <a:defRPr/>
            </a:pPr>
            <a:r>
              <a:rPr lang="en-US" sz="2000" dirty="0" smtClean="0">
                <a:latin typeface="Arial" pitchFamily="34" charset="0"/>
                <a:cs typeface="Arial" pitchFamily="34" charset="0"/>
              </a:rPr>
              <a:t>Explore their impact  (as single strategies and                                           jointly) in waiting, reliability, capacity and comfort</a:t>
            </a:r>
          </a:p>
          <a:p>
            <a:pPr marL="274320" indent="-274320" algn="just">
              <a:lnSpc>
                <a:spcPct val="160000"/>
              </a:lnSpc>
              <a:buFont typeface="Wingdings" pitchFamily="2" charset="2"/>
              <a:buChar char="§"/>
              <a:defRPr/>
            </a:pPr>
            <a:r>
              <a:rPr lang="en-US" sz="2000" dirty="0" smtClean="0">
                <a:latin typeface="Arial" pitchFamily="34" charset="0"/>
                <a:cs typeface="Arial" pitchFamily="34" charset="0"/>
              </a:rPr>
              <a:t>Identify scenarios where each control strategy is </a:t>
            </a:r>
            <a:r>
              <a:rPr lang="en-US" sz="2000" dirty="0" smtClean="0">
                <a:latin typeface="Arial" pitchFamily="34" charset="0"/>
                <a:cs typeface="Arial" pitchFamily="34" charset="0"/>
              </a:rPr>
              <a:t>recommend</a:t>
            </a:r>
            <a:r>
              <a:rPr lang="en-US" sz="2400" dirty="0" smtClean="0">
                <a:latin typeface="Gill Sans MT" pitchFamily="34" charset="0"/>
              </a:rPr>
              <a:t>ed</a:t>
            </a:r>
            <a:r>
              <a:rPr lang="en-US" sz="2400" dirty="0" smtClean="0">
                <a:latin typeface="Gill Sans MT" pitchFamily="34" charset="0"/>
              </a:rPr>
              <a:t>.</a:t>
            </a:r>
          </a:p>
        </p:txBody>
      </p:sp>
      <p:sp>
        <p:nvSpPr>
          <p:cNvPr id="5" name="Date Placeholder 4"/>
          <p:cNvSpPr>
            <a:spLocks noGrp="1"/>
          </p:cNvSpPr>
          <p:nvPr>
            <p:ph type="dt" sz="half" idx="10"/>
          </p:nvPr>
        </p:nvSpPr>
        <p:spPr/>
        <p:txBody>
          <a:bodyPr/>
          <a:lstStyle/>
          <a:p>
            <a:pPr>
              <a:defRPr/>
            </a:pPr>
            <a:fld id="{764098EF-B7DC-4DB7-AD76-12EE1AFF1B9D}" type="datetime1">
              <a:rPr lang="es-CL" smtClean="0"/>
              <a:pPr>
                <a:defRPr/>
              </a:pPr>
              <a:t>08-01-12</a:t>
            </a:fld>
            <a:endParaRPr lang="es-CL"/>
          </a:p>
        </p:txBody>
      </p:sp>
      <p:sp>
        <p:nvSpPr>
          <p:cNvPr id="6" name="Slide Number Placeholder 5"/>
          <p:cNvSpPr>
            <a:spLocks noGrp="1"/>
          </p:cNvSpPr>
          <p:nvPr>
            <p:ph type="sldNum" sz="quarter" idx="12"/>
          </p:nvPr>
        </p:nvSpPr>
        <p:spPr/>
        <p:txBody>
          <a:bodyPr/>
          <a:lstStyle/>
          <a:p>
            <a:fld id="{4F51B86A-9507-4205-A8C4-F81685C1E6A1}" type="slidenum">
              <a:rPr lang="es-CL" smtClean="0"/>
              <a:pPr/>
              <a:t>15</a:t>
            </a:fld>
            <a:endParaRPr lang="es-CL"/>
          </a:p>
        </p:txBody>
      </p:sp>
      <p:pic>
        <p:nvPicPr>
          <p:cNvPr id="7" name="3 Imagen" descr="paraderos-cola.jpg"/>
          <p:cNvPicPr>
            <a:picLocks noChangeAspect="1"/>
          </p:cNvPicPr>
          <p:nvPr/>
        </p:nvPicPr>
        <p:blipFill>
          <a:blip r:embed="rId3" cstate="print"/>
          <a:srcRect/>
          <a:stretch>
            <a:fillRect/>
          </a:stretch>
        </p:blipFill>
        <p:spPr bwMode="auto">
          <a:xfrm>
            <a:off x="6210300" y="3360018"/>
            <a:ext cx="2857500" cy="1905000"/>
          </a:xfrm>
          <a:prstGeom prst="rect">
            <a:avLst/>
          </a:prstGeom>
          <a:noFill/>
          <a:ln w="9525">
            <a:noFill/>
            <a:miter lim="800000"/>
            <a:headEnd/>
            <a:tailEnd/>
          </a:ln>
        </p:spPr>
      </p:pic>
      <p:sp>
        <p:nvSpPr>
          <p:cNvPr id="8" name="7 Elipse"/>
          <p:cNvSpPr/>
          <p:nvPr/>
        </p:nvSpPr>
        <p:spPr>
          <a:xfrm>
            <a:off x="6996113" y="3931518"/>
            <a:ext cx="1214437" cy="1143000"/>
          </a:xfrm>
          <a:prstGeom prst="ellipse">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9" name="8 Llamada con línea 1"/>
          <p:cNvSpPr/>
          <p:nvPr/>
        </p:nvSpPr>
        <p:spPr>
          <a:xfrm>
            <a:off x="6858000" y="5772757"/>
            <a:ext cx="2000250" cy="714375"/>
          </a:xfrm>
          <a:prstGeom prst="borderCallout1">
            <a:avLst>
              <a:gd name="adj1" fmla="val 53138"/>
              <a:gd name="adj2" fmla="val -827"/>
              <a:gd name="adj3" fmla="val -200208"/>
              <a:gd name="adj4" fmla="val 343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latin typeface="Arial" pitchFamily="34" charset="0"/>
                <a:cs typeface="Arial" pitchFamily="34" charset="0"/>
              </a:rPr>
              <a:t>Passengers allowed to board</a:t>
            </a:r>
            <a:endParaRPr lang="en-US" sz="1600" dirty="0">
              <a:latin typeface="Arial" pitchFamily="34" charset="0"/>
              <a:cs typeface="Arial" pitchFamily="34" charset="0"/>
            </a:endParaRPr>
          </a:p>
        </p:txBody>
      </p:sp>
      <p:sp>
        <p:nvSpPr>
          <p:cNvPr id="10" name="9 Elipse"/>
          <p:cNvSpPr/>
          <p:nvPr/>
        </p:nvSpPr>
        <p:spPr>
          <a:xfrm rot="833714">
            <a:off x="6186488" y="3885481"/>
            <a:ext cx="868362" cy="500062"/>
          </a:xfrm>
          <a:prstGeom prst="ellipse">
            <a:avLst/>
          </a:prstGeom>
          <a:solidFill>
            <a:schemeClr val="accent6">
              <a:alpha val="6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1" name="10 Llamada con línea 2"/>
          <p:cNvSpPr/>
          <p:nvPr/>
        </p:nvSpPr>
        <p:spPr>
          <a:xfrm>
            <a:off x="3810000" y="3332088"/>
            <a:ext cx="2081386" cy="858912"/>
          </a:xfrm>
          <a:prstGeom prst="borderCallout2">
            <a:avLst>
              <a:gd name="adj1" fmla="val 23550"/>
              <a:gd name="adj2" fmla="val 101943"/>
              <a:gd name="adj3" fmla="val 7550"/>
              <a:gd name="adj4" fmla="val 98532"/>
              <a:gd name="adj5" fmla="val 71483"/>
              <a:gd name="adj6" fmla="val 137564"/>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tx1"/>
                </a:solidFill>
                <a:latin typeface="Arial" pitchFamily="34" charset="0"/>
                <a:cs typeface="Arial" pitchFamily="34" charset="0"/>
              </a:rPr>
              <a:t>Passengers prevented from boarding</a:t>
            </a:r>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88244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l"/>
            <a:r>
              <a:rPr lang="en-US" sz="3600" dirty="0" smtClean="0">
                <a:solidFill>
                  <a:schemeClr val="tx2"/>
                </a:solidFill>
                <a:latin typeface="Arial" pitchFamily="34" charset="0"/>
                <a:cs typeface="Arial" pitchFamily="34" charset="0"/>
              </a:rPr>
              <a:t>3. Approach</a:t>
            </a:r>
          </a:p>
        </p:txBody>
      </p:sp>
      <p:sp>
        <p:nvSpPr>
          <p:cNvPr id="3" name="Content Placeholder 2"/>
          <p:cNvSpPr>
            <a:spLocks noGrp="1"/>
          </p:cNvSpPr>
          <p:nvPr>
            <p:ph sz="quarter" idx="1"/>
          </p:nvPr>
        </p:nvSpPr>
        <p:spPr>
          <a:xfrm>
            <a:off x="228600" y="1700808"/>
            <a:ext cx="8610600" cy="4547592"/>
          </a:xfrm>
        </p:spPr>
        <p:txBody>
          <a:bodyPr>
            <a:normAutofit fontScale="92500" lnSpcReduction="20000"/>
          </a:bodyPr>
          <a:lstStyle/>
          <a:p>
            <a:pPr marL="274320" indent="-274320" eaLnBrk="1" fontAlgn="auto" hangingPunct="1">
              <a:spcAft>
                <a:spcPts val="0"/>
              </a:spcAft>
              <a:buNone/>
              <a:defRPr/>
            </a:pPr>
            <a:r>
              <a:rPr lang="en-US" sz="2400" dirty="0" smtClean="0">
                <a:latin typeface="Arial" pitchFamily="34" charset="0"/>
                <a:cs typeface="Arial" pitchFamily="34" charset="0"/>
              </a:rPr>
              <a:t>Based on real-time information (or estimations) about:</a:t>
            </a:r>
          </a:p>
          <a:p>
            <a:pPr marL="822960" lvl="2" eaLnBrk="1" fontAlgn="auto" hangingPunct="1">
              <a:lnSpc>
                <a:spcPct val="160000"/>
              </a:lnSpc>
              <a:spcAft>
                <a:spcPts val="0"/>
              </a:spcAft>
              <a:buClr>
                <a:schemeClr val="accent3"/>
              </a:buClr>
              <a:buNone/>
              <a:defRPr/>
            </a:pPr>
            <a:r>
              <a:rPr lang="en-US" sz="2000" dirty="0" smtClean="0">
                <a:latin typeface="Arial" pitchFamily="34" charset="0"/>
                <a:cs typeface="Arial" pitchFamily="34" charset="0"/>
              </a:rPr>
              <a:t>		</a:t>
            </a:r>
            <a:r>
              <a:rPr lang="en-US" sz="2200" dirty="0" smtClean="0">
                <a:latin typeface="Arial" pitchFamily="34" charset="0"/>
                <a:cs typeface="Arial" pitchFamily="34" charset="0"/>
              </a:rPr>
              <a:t>Bus position.</a:t>
            </a:r>
          </a:p>
          <a:p>
            <a:pPr marL="822960" lvl="2" eaLnBrk="1" fontAlgn="auto" hangingPunct="1">
              <a:lnSpc>
                <a:spcPct val="160000"/>
              </a:lnSpc>
              <a:spcAft>
                <a:spcPts val="0"/>
              </a:spcAft>
              <a:buClr>
                <a:schemeClr val="accent3"/>
              </a:buClr>
              <a:buNone/>
              <a:defRPr/>
            </a:pPr>
            <a:r>
              <a:rPr lang="en-US" sz="2200" dirty="0" smtClean="0">
                <a:latin typeface="Arial" pitchFamily="34" charset="0"/>
                <a:cs typeface="Arial" pitchFamily="34" charset="0"/>
              </a:rPr>
              <a:t>		Bus loads.</a:t>
            </a:r>
          </a:p>
          <a:p>
            <a:pPr marL="822960" lvl="2" eaLnBrk="1" fontAlgn="auto" hangingPunct="1">
              <a:lnSpc>
                <a:spcPct val="160000"/>
              </a:lnSpc>
              <a:spcAft>
                <a:spcPts val="0"/>
              </a:spcAft>
              <a:buClr>
                <a:schemeClr val="accent3"/>
              </a:buClr>
              <a:buNone/>
              <a:defRPr/>
            </a:pPr>
            <a:r>
              <a:rPr lang="en-US" sz="2200" dirty="0" smtClean="0">
                <a:latin typeface="Arial" pitchFamily="34" charset="0"/>
                <a:cs typeface="Arial" pitchFamily="34" charset="0"/>
              </a:rPr>
              <a:t>		# of Passengers waiting at each stop.</a:t>
            </a:r>
          </a:p>
          <a:p>
            <a:pPr marL="822960" lvl="2" eaLnBrk="1" fontAlgn="auto" hangingPunct="1">
              <a:spcAft>
                <a:spcPts val="0"/>
              </a:spcAft>
              <a:buClr>
                <a:schemeClr val="accent3"/>
              </a:buClr>
              <a:buNone/>
              <a:defRPr/>
            </a:pPr>
            <a:endParaRPr lang="en-US" dirty="0" smtClean="0">
              <a:latin typeface="Arial" pitchFamily="34" charset="0"/>
              <a:cs typeface="Arial" pitchFamily="34" charset="0"/>
            </a:endParaRPr>
          </a:p>
          <a:p>
            <a:pPr marL="0" eaLnBrk="1" hangingPunct="1">
              <a:buNone/>
              <a:defRPr/>
            </a:pPr>
            <a:r>
              <a:rPr lang="en-US" sz="2400" dirty="0" smtClean="0">
                <a:latin typeface="Arial" pitchFamily="34" charset="0"/>
                <a:cs typeface="Arial" pitchFamily="34" charset="0"/>
              </a:rPr>
              <a:t>We run a rolling-horizon optimization model each time a decision (holding, boarding limits, traffic signals) must be made.</a:t>
            </a:r>
          </a:p>
          <a:p>
            <a:pPr eaLnBrk="1" hangingPunct="1">
              <a:buNone/>
              <a:defRPr/>
            </a:pPr>
            <a:endParaRPr lang="en-US" sz="2400" dirty="0" smtClean="0">
              <a:latin typeface="Arial" pitchFamily="34" charset="0"/>
              <a:cs typeface="Arial" pitchFamily="34" charset="0"/>
            </a:endParaRPr>
          </a:p>
          <a:p>
            <a:pPr eaLnBrk="1" hangingPunct="1">
              <a:buNone/>
              <a:defRPr/>
            </a:pPr>
            <a:r>
              <a:rPr lang="en-US" sz="2400" dirty="0" smtClean="0">
                <a:latin typeface="Arial" pitchFamily="34" charset="0"/>
                <a:cs typeface="Arial" pitchFamily="34" charset="0"/>
              </a:rPr>
              <a:t>The model minimizes:</a:t>
            </a:r>
          </a:p>
          <a:p>
            <a:pPr marL="0">
              <a:lnSpc>
                <a:spcPct val="110000"/>
              </a:lnSpc>
              <a:buNone/>
              <a:defRPr/>
            </a:pPr>
            <a:r>
              <a:rPr lang="en-US" sz="2400" i="1" dirty="0" smtClean="0">
                <a:latin typeface="Arial" pitchFamily="34" charset="0"/>
                <a:cs typeface="Arial" pitchFamily="34" charset="0"/>
              </a:rPr>
              <a:t>Time waiting for first bus + time waiting for subsequent buses +       + time held + penalty for being prevented from boarding +               + time waiting in cars</a:t>
            </a:r>
          </a:p>
        </p:txBody>
      </p:sp>
      <p:sp>
        <p:nvSpPr>
          <p:cNvPr id="5" name="Date Placeholder 4"/>
          <p:cNvSpPr>
            <a:spLocks noGrp="1"/>
          </p:cNvSpPr>
          <p:nvPr>
            <p:ph type="dt" sz="half" idx="10"/>
          </p:nvPr>
        </p:nvSpPr>
        <p:spPr/>
        <p:txBody>
          <a:bodyPr/>
          <a:lstStyle/>
          <a:p>
            <a:pPr>
              <a:defRPr/>
            </a:pPr>
            <a:fld id="{193891D9-7BB8-44ED-AC12-93E38D0CB615}" type="datetime1">
              <a:rPr lang="es-CL" smtClean="0"/>
              <a:pPr>
                <a:defRPr/>
              </a:pPr>
              <a:t>08-01-12</a:t>
            </a:fld>
            <a:endParaRPr lang="es-CL"/>
          </a:p>
        </p:txBody>
      </p:sp>
      <p:sp>
        <p:nvSpPr>
          <p:cNvPr id="6" name="Slide Number Placeholder 5"/>
          <p:cNvSpPr>
            <a:spLocks noGrp="1"/>
          </p:cNvSpPr>
          <p:nvPr>
            <p:ph type="sldNum" sz="quarter" idx="12"/>
          </p:nvPr>
        </p:nvSpPr>
        <p:spPr/>
        <p:txBody>
          <a:bodyPr/>
          <a:lstStyle/>
          <a:p>
            <a:fld id="{4F51B86A-9507-4205-A8C4-F81685C1E6A1}" type="slidenum">
              <a:rPr lang="es-CL" smtClean="0"/>
              <a:pPr/>
              <a:t>16</a:t>
            </a:fld>
            <a:endParaRPr lang="es-CL"/>
          </a:p>
        </p:txBody>
      </p:sp>
    </p:spTree>
    <p:extLst>
      <p:ext uri="{BB962C8B-B14F-4D97-AF65-F5344CB8AC3E}">
        <p14:creationId xmlns:p14="http://schemas.microsoft.com/office/powerpoint/2010/main" val="1633768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marL="838200" indent="-838200" algn="l">
              <a:defRPr/>
            </a:pPr>
            <a:r>
              <a:rPr lang="es-CL" sz="3600" dirty="0" smtClean="0">
                <a:solidFill>
                  <a:schemeClr val="tx2"/>
                </a:solidFill>
                <a:latin typeface="Arial" pitchFamily="34" charset="0"/>
                <a:cs typeface="Arial" pitchFamily="34" charset="0"/>
              </a:rPr>
              <a:t>4. </a:t>
            </a:r>
            <a:r>
              <a:rPr lang="es-CL" sz="3600" dirty="0" err="1" smtClean="0">
                <a:solidFill>
                  <a:schemeClr val="tx2"/>
                </a:solidFill>
                <a:latin typeface="Arial" pitchFamily="34" charset="0"/>
                <a:cs typeface="Arial" pitchFamily="34" charset="0"/>
              </a:rPr>
              <a:t>Experiment</a:t>
            </a:r>
            <a:r>
              <a:rPr lang="es-CL" sz="3600" dirty="0" smtClean="0">
                <a:solidFill>
                  <a:schemeClr val="tx2"/>
                </a:solidFill>
                <a:latin typeface="Arial" pitchFamily="34" charset="0"/>
                <a:cs typeface="Arial" pitchFamily="34" charset="0"/>
              </a:rPr>
              <a:t>: </a:t>
            </a:r>
            <a:r>
              <a:rPr lang="es-CL" sz="3600" dirty="0" err="1" smtClean="0">
                <a:solidFill>
                  <a:schemeClr val="tx2"/>
                </a:solidFill>
                <a:latin typeface="Arial" pitchFamily="34" charset="0"/>
                <a:cs typeface="Arial" pitchFamily="34" charset="0"/>
              </a:rPr>
              <a:t>Simulation</a:t>
            </a:r>
            <a:r>
              <a:rPr lang="es-CL" sz="3600" dirty="0" smtClean="0">
                <a:solidFill>
                  <a:schemeClr val="tx2"/>
                </a:solidFill>
                <a:latin typeface="Arial" pitchFamily="34" charset="0"/>
                <a:cs typeface="Arial" pitchFamily="34" charset="0"/>
              </a:rPr>
              <a:t> </a:t>
            </a:r>
            <a:r>
              <a:rPr lang="es-CL" sz="3600" dirty="0" err="1" smtClean="0">
                <a:solidFill>
                  <a:schemeClr val="tx2"/>
                </a:solidFill>
                <a:latin typeface="Arial" pitchFamily="34" charset="0"/>
                <a:cs typeface="Arial" pitchFamily="34" charset="0"/>
              </a:rPr>
              <a:t>Scenarios</a:t>
            </a:r>
            <a:endParaRPr lang="es-CL" sz="3600" dirty="0">
              <a:solidFill>
                <a:schemeClr val="tx2"/>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522005"/>
              </p:ext>
            </p:extLst>
          </p:nvPr>
        </p:nvGraphicFramePr>
        <p:xfrm>
          <a:off x="899592" y="2462846"/>
          <a:ext cx="7358114" cy="2370626"/>
        </p:xfrm>
        <a:graphic>
          <a:graphicData uri="http://schemas.openxmlformats.org/drawingml/2006/table">
            <a:tbl>
              <a:tblPr firstRow="1" bandRow="1">
                <a:tableStyleId>{5C22544A-7EE6-4342-B048-85BDC9FD1C3A}</a:tableStyleId>
              </a:tblPr>
              <a:tblGrid>
                <a:gridCol w="2170033"/>
                <a:gridCol w="2735376"/>
                <a:gridCol w="2452705"/>
              </a:tblGrid>
              <a:tr h="737554">
                <a:tc>
                  <a:txBody>
                    <a:bodyPr/>
                    <a:lstStyle/>
                    <a:p>
                      <a:pPr algn="ctr"/>
                      <a:r>
                        <a:rPr lang="es-CL" dirty="0" err="1" smtClean="0">
                          <a:latin typeface="Arial" pitchFamily="34" charset="0"/>
                          <a:cs typeface="Arial" pitchFamily="34" charset="0"/>
                        </a:rPr>
                        <a:t>Scenario</a:t>
                      </a:r>
                      <a:endParaRPr lang="es-CL" dirty="0">
                        <a:latin typeface="Arial" pitchFamily="34" charset="0"/>
                        <a:cs typeface="Arial" pitchFamily="34" charset="0"/>
                      </a:endParaRPr>
                    </a:p>
                  </a:txBody>
                  <a:tcPr/>
                </a:tc>
                <a:tc>
                  <a:txBody>
                    <a:bodyPr/>
                    <a:lstStyle/>
                    <a:p>
                      <a:pPr algn="ctr"/>
                      <a:r>
                        <a:rPr lang="es-CL" dirty="0" smtClean="0">
                          <a:latin typeface="Arial" pitchFamily="34" charset="0"/>
                          <a:cs typeface="Arial" pitchFamily="34" charset="0"/>
                        </a:rPr>
                        <a:t>Bus </a:t>
                      </a:r>
                      <a:r>
                        <a:rPr lang="es-CL" dirty="0" err="1" smtClean="0">
                          <a:latin typeface="Arial" pitchFamily="34" charset="0"/>
                          <a:cs typeface="Arial" pitchFamily="34" charset="0"/>
                        </a:rPr>
                        <a:t>capacity</a:t>
                      </a:r>
                      <a:r>
                        <a:rPr lang="es-CL" dirty="0" smtClean="0">
                          <a:latin typeface="Arial" pitchFamily="34" charset="0"/>
                          <a:cs typeface="Arial" pitchFamily="34" charset="0"/>
                        </a:rPr>
                        <a:t> </a:t>
                      </a:r>
                      <a:r>
                        <a:rPr lang="es-CL" dirty="0" err="1" smtClean="0">
                          <a:latin typeface="Arial" pitchFamily="34" charset="0"/>
                          <a:cs typeface="Arial" pitchFamily="34" charset="0"/>
                        </a:rPr>
                        <a:t>is</a:t>
                      </a:r>
                      <a:r>
                        <a:rPr lang="es-CL" dirty="0" smtClean="0">
                          <a:latin typeface="Arial" pitchFamily="34" charset="0"/>
                          <a:cs typeface="Arial" pitchFamily="34" charset="0"/>
                        </a:rPr>
                        <a:t> </a:t>
                      </a:r>
                      <a:r>
                        <a:rPr lang="es-CL" dirty="0" err="1" smtClean="0">
                          <a:latin typeface="Arial" pitchFamily="34" charset="0"/>
                          <a:cs typeface="Arial" pitchFamily="34" charset="0"/>
                        </a:rPr>
                        <a:t>reached</a:t>
                      </a:r>
                      <a:endParaRPr lang="es-CL" dirty="0">
                        <a:latin typeface="Arial" pitchFamily="34" charset="0"/>
                        <a:cs typeface="Arial" pitchFamily="34" charset="0"/>
                      </a:endParaRPr>
                    </a:p>
                  </a:txBody>
                  <a:tcPr/>
                </a:tc>
                <a:tc>
                  <a:txBody>
                    <a:bodyPr/>
                    <a:lstStyle/>
                    <a:p>
                      <a:pPr algn="ctr"/>
                      <a:r>
                        <a:rPr lang="es-CL" dirty="0" err="1" smtClean="0">
                          <a:latin typeface="Arial" pitchFamily="34" charset="0"/>
                          <a:cs typeface="Arial" pitchFamily="34" charset="0"/>
                        </a:rPr>
                        <a:t>Service</a:t>
                      </a:r>
                      <a:r>
                        <a:rPr lang="es-CL" dirty="0" smtClean="0">
                          <a:latin typeface="Arial" pitchFamily="34" charset="0"/>
                          <a:cs typeface="Arial" pitchFamily="34" charset="0"/>
                        </a:rPr>
                        <a:t> </a:t>
                      </a:r>
                      <a:r>
                        <a:rPr lang="es-CL" dirty="0" err="1" smtClean="0">
                          <a:latin typeface="Arial" pitchFamily="34" charset="0"/>
                          <a:cs typeface="Arial" pitchFamily="34" charset="0"/>
                        </a:rPr>
                        <a:t>frequency</a:t>
                      </a:r>
                      <a:endParaRPr lang="es-CL" dirty="0">
                        <a:latin typeface="Arial" pitchFamily="34" charset="0"/>
                        <a:cs typeface="Arial" pitchFamily="34" charset="0"/>
                      </a:endParaRPr>
                    </a:p>
                  </a:txBody>
                  <a:tcPr/>
                </a:tc>
              </a:tr>
              <a:tr h="408268">
                <a:tc>
                  <a:txBody>
                    <a:bodyPr/>
                    <a:lstStyle/>
                    <a:p>
                      <a:pPr algn="ctr"/>
                      <a:r>
                        <a:rPr lang="es-CL" dirty="0" smtClean="0">
                          <a:latin typeface="Arial" pitchFamily="34" charset="0"/>
                          <a:cs typeface="Arial" pitchFamily="34" charset="0"/>
                        </a:rPr>
                        <a:t>1</a:t>
                      </a:r>
                      <a:endParaRPr lang="es-CL" dirty="0">
                        <a:latin typeface="Arial" pitchFamily="34" charset="0"/>
                        <a:cs typeface="Arial" pitchFamily="34" charset="0"/>
                      </a:endParaRPr>
                    </a:p>
                  </a:txBody>
                  <a:tcPr/>
                </a:tc>
                <a:tc>
                  <a:txBody>
                    <a:bodyPr/>
                    <a:lstStyle/>
                    <a:p>
                      <a:pPr algn="ctr"/>
                      <a:r>
                        <a:rPr lang="es-CL" dirty="0" smtClean="0">
                          <a:latin typeface="Arial" pitchFamily="34" charset="0"/>
                          <a:cs typeface="Arial" pitchFamily="34" charset="0"/>
                        </a:rPr>
                        <a:t>Yes</a:t>
                      </a:r>
                      <a:endParaRPr lang="es-CL" dirty="0">
                        <a:latin typeface="Arial" pitchFamily="34" charset="0"/>
                        <a:cs typeface="Arial" pitchFamily="34" charset="0"/>
                      </a:endParaRPr>
                    </a:p>
                  </a:txBody>
                  <a:tcPr/>
                </a:tc>
                <a:tc>
                  <a:txBody>
                    <a:bodyPr/>
                    <a:lstStyle/>
                    <a:p>
                      <a:pPr algn="ctr"/>
                      <a:r>
                        <a:rPr lang="es-CL" dirty="0" err="1" smtClean="0">
                          <a:latin typeface="Arial" pitchFamily="34" charset="0"/>
                          <a:cs typeface="Arial" pitchFamily="34" charset="0"/>
                        </a:rPr>
                        <a:t>High</a:t>
                      </a:r>
                      <a:endParaRPr lang="es-CL" dirty="0">
                        <a:latin typeface="Arial" pitchFamily="34" charset="0"/>
                        <a:cs typeface="Arial" pitchFamily="34" charset="0"/>
                      </a:endParaRPr>
                    </a:p>
                  </a:txBody>
                  <a:tcPr/>
                </a:tc>
              </a:tr>
              <a:tr h="408268">
                <a:tc>
                  <a:txBody>
                    <a:bodyPr/>
                    <a:lstStyle/>
                    <a:p>
                      <a:pPr algn="ctr"/>
                      <a:r>
                        <a:rPr lang="es-CL" dirty="0" smtClean="0">
                          <a:latin typeface="Arial" pitchFamily="34" charset="0"/>
                          <a:cs typeface="Arial" pitchFamily="34" charset="0"/>
                        </a:rPr>
                        <a:t>2</a:t>
                      </a:r>
                      <a:endParaRPr lang="es-CL" dirty="0">
                        <a:latin typeface="Arial" pitchFamily="34" charset="0"/>
                        <a:cs typeface="Arial" pitchFamily="34" charset="0"/>
                      </a:endParaRPr>
                    </a:p>
                  </a:txBody>
                  <a:tcPr/>
                </a:tc>
                <a:tc>
                  <a:txBody>
                    <a:bodyPr/>
                    <a:lstStyle/>
                    <a:p>
                      <a:pPr algn="ctr"/>
                      <a:r>
                        <a:rPr lang="es-CL" dirty="0" smtClean="0">
                          <a:latin typeface="Arial" pitchFamily="34" charset="0"/>
                          <a:cs typeface="Arial" pitchFamily="34" charset="0"/>
                        </a:rPr>
                        <a:t>No</a:t>
                      </a:r>
                      <a:endParaRPr lang="es-CL" dirty="0">
                        <a:latin typeface="Arial" pitchFamily="34" charset="0"/>
                        <a:cs typeface="Arial" pitchFamily="34" charset="0"/>
                      </a:endParaRPr>
                    </a:p>
                  </a:txBody>
                  <a:tcPr/>
                </a:tc>
                <a:tc>
                  <a:txBody>
                    <a:bodyPr/>
                    <a:lstStyle/>
                    <a:p>
                      <a:pPr algn="ctr"/>
                      <a:r>
                        <a:rPr lang="es-CL" dirty="0" err="1" smtClean="0">
                          <a:latin typeface="Arial" pitchFamily="34" charset="0"/>
                          <a:cs typeface="Arial" pitchFamily="34" charset="0"/>
                        </a:rPr>
                        <a:t>High</a:t>
                      </a:r>
                      <a:endParaRPr lang="es-CL" dirty="0">
                        <a:latin typeface="Arial" pitchFamily="34" charset="0"/>
                        <a:cs typeface="Arial" pitchFamily="34" charset="0"/>
                      </a:endParaRPr>
                    </a:p>
                  </a:txBody>
                  <a:tcPr/>
                </a:tc>
              </a:tr>
              <a:tr h="408268">
                <a:tc>
                  <a:txBody>
                    <a:bodyPr/>
                    <a:lstStyle/>
                    <a:p>
                      <a:pPr algn="ctr"/>
                      <a:r>
                        <a:rPr lang="es-CL" dirty="0" smtClean="0">
                          <a:latin typeface="Arial" pitchFamily="34" charset="0"/>
                          <a:cs typeface="Arial" pitchFamily="34" charset="0"/>
                        </a:rPr>
                        <a:t>3</a:t>
                      </a:r>
                      <a:endParaRPr lang="es-CL" dirty="0">
                        <a:latin typeface="Arial" pitchFamily="34" charset="0"/>
                        <a:cs typeface="Arial" pitchFamily="34" charset="0"/>
                      </a:endParaRPr>
                    </a:p>
                  </a:txBody>
                  <a:tcPr/>
                </a:tc>
                <a:tc>
                  <a:txBody>
                    <a:bodyPr/>
                    <a:lstStyle/>
                    <a:p>
                      <a:pPr algn="ctr"/>
                      <a:r>
                        <a:rPr lang="es-CL" dirty="0" smtClean="0">
                          <a:latin typeface="Arial" pitchFamily="34" charset="0"/>
                          <a:cs typeface="Arial" pitchFamily="34" charset="0"/>
                        </a:rPr>
                        <a:t>Yes</a:t>
                      </a:r>
                      <a:endParaRPr lang="es-CL" dirty="0">
                        <a:latin typeface="Arial" pitchFamily="34" charset="0"/>
                        <a:cs typeface="Arial" pitchFamily="34" charset="0"/>
                      </a:endParaRPr>
                    </a:p>
                  </a:txBody>
                  <a:tcPr/>
                </a:tc>
                <a:tc>
                  <a:txBody>
                    <a:bodyPr/>
                    <a:lstStyle/>
                    <a:p>
                      <a:pPr algn="ctr"/>
                      <a:r>
                        <a:rPr lang="es-CL" dirty="0" err="1" smtClean="0">
                          <a:latin typeface="Arial" pitchFamily="34" charset="0"/>
                          <a:cs typeface="Arial" pitchFamily="34" charset="0"/>
                        </a:rPr>
                        <a:t>Medium</a:t>
                      </a:r>
                      <a:endParaRPr lang="es-CL" dirty="0">
                        <a:latin typeface="Arial" pitchFamily="34" charset="0"/>
                        <a:cs typeface="Arial" pitchFamily="34" charset="0"/>
                      </a:endParaRPr>
                    </a:p>
                  </a:txBody>
                  <a:tcPr/>
                </a:tc>
              </a:tr>
              <a:tr h="408268">
                <a:tc>
                  <a:txBody>
                    <a:bodyPr/>
                    <a:lstStyle/>
                    <a:p>
                      <a:pPr algn="ctr"/>
                      <a:r>
                        <a:rPr lang="es-CL" dirty="0" smtClean="0">
                          <a:latin typeface="Arial" pitchFamily="34" charset="0"/>
                          <a:cs typeface="Arial" pitchFamily="34" charset="0"/>
                        </a:rPr>
                        <a:t>4</a:t>
                      </a:r>
                      <a:endParaRPr lang="es-CL" dirty="0">
                        <a:latin typeface="Arial" pitchFamily="34" charset="0"/>
                        <a:cs typeface="Arial" pitchFamily="34" charset="0"/>
                      </a:endParaRPr>
                    </a:p>
                  </a:txBody>
                  <a:tcPr/>
                </a:tc>
                <a:tc>
                  <a:txBody>
                    <a:bodyPr/>
                    <a:lstStyle/>
                    <a:p>
                      <a:pPr algn="ctr"/>
                      <a:r>
                        <a:rPr lang="es-CL" dirty="0" smtClean="0">
                          <a:latin typeface="Arial" pitchFamily="34" charset="0"/>
                          <a:cs typeface="Arial" pitchFamily="34" charset="0"/>
                        </a:rPr>
                        <a:t>No</a:t>
                      </a:r>
                      <a:endParaRPr lang="es-CL" dirty="0">
                        <a:latin typeface="Arial" pitchFamily="34" charset="0"/>
                        <a:cs typeface="Arial" pitchFamily="34" charset="0"/>
                      </a:endParaRPr>
                    </a:p>
                  </a:txBody>
                  <a:tcPr/>
                </a:tc>
                <a:tc>
                  <a:txBody>
                    <a:bodyPr/>
                    <a:lstStyle/>
                    <a:p>
                      <a:pPr algn="ctr"/>
                      <a:r>
                        <a:rPr lang="es-CL" dirty="0" err="1" smtClean="0">
                          <a:latin typeface="Arial" pitchFamily="34" charset="0"/>
                          <a:cs typeface="Arial" pitchFamily="34" charset="0"/>
                        </a:rPr>
                        <a:t>Medium</a:t>
                      </a:r>
                      <a:endParaRPr lang="es-CL" dirty="0">
                        <a:latin typeface="Arial" pitchFamily="34" charset="0"/>
                        <a:cs typeface="Arial" pitchFamily="34" charset="0"/>
                      </a:endParaRPr>
                    </a:p>
                  </a:txBody>
                  <a:tcPr/>
                </a:tc>
              </a:tr>
            </a:tbl>
          </a:graphicData>
        </a:graphic>
      </p:graphicFrame>
      <p:sp>
        <p:nvSpPr>
          <p:cNvPr id="6" name="Date Placeholder 5"/>
          <p:cNvSpPr>
            <a:spLocks noGrp="1"/>
          </p:cNvSpPr>
          <p:nvPr>
            <p:ph type="dt" sz="half" idx="10"/>
          </p:nvPr>
        </p:nvSpPr>
        <p:spPr/>
        <p:txBody>
          <a:bodyPr/>
          <a:lstStyle/>
          <a:p>
            <a:pPr>
              <a:defRPr/>
            </a:pPr>
            <a:fld id="{9268EC07-BE45-45A4-B522-EB5568D6B395}" type="datetime1">
              <a:rPr lang="es-CL" smtClean="0"/>
              <a:pPr>
                <a:defRPr/>
              </a:pPr>
              <a:t>08-01-12</a:t>
            </a:fld>
            <a:endParaRPr lang="es-CL"/>
          </a:p>
        </p:txBody>
      </p:sp>
      <p:sp>
        <p:nvSpPr>
          <p:cNvPr id="8" name="Slide Number Placeholder 7"/>
          <p:cNvSpPr>
            <a:spLocks noGrp="1"/>
          </p:cNvSpPr>
          <p:nvPr>
            <p:ph type="sldNum" sz="quarter" idx="12"/>
          </p:nvPr>
        </p:nvSpPr>
        <p:spPr/>
        <p:txBody>
          <a:bodyPr/>
          <a:lstStyle/>
          <a:p>
            <a:fld id="{4F51B86A-9507-4205-A8C4-F81685C1E6A1}" type="slidenum">
              <a:rPr lang="es-CL" smtClean="0"/>
              <a:pPr/>
              <a:t>17</a:t>
            </a:fld>
            <a:endParaRPr lang="es-CL"/>
          </a:p>
        </p:txBody>
      </p:sp>
      <p:sp>
        <p:nvSpPr>
          <p:cNvPr id="7" name="6 CuadroTexto"/>
          <p:cNvSpPr txBox="1"/>
          <p:nvPr/>
        </p:nvSpPr>
        <p:spPr>
          <a:xfrm>
            <a:off x="114300" y="1700808"/>
            <a:ext cx="8801100" cy="476734"/>
          </a:xfrm>
          <a:prstGeom prst="rect">
            <a:avLst/>
          </a:prstGeom>
          <a:noFill/>
        </p:spPr>
        <p:txBody>
          <a:bodyPr wrap="square" rtlCol="0">
            <a:spAutoFit/>
          </a:bodyPr>
          <a:lstStyle/>
          <a:p>
            <a:pPr algn="ctr">
              <a:lnSpc>
                <a:spcPct val="150000"/>
              </a:lnSpc>
            </a:pPr>
            <a:r>
              <a:rPr lang="en-US" sz="1900" dirty="0" smtClean="0">
                <a:latin typeface="Arial" pitchFamily="34" charset="0"/>
                <a:cs typeface="Arial" pitchFamily="34" charset="0"/>
              </a:rPr>
              <a:t>One-way </a:t>
            </a:r>
            <a:r>
              <a:rPr lang="en-US" sz="1900" dirty="0">
                <a:latin typeface="Arial" pitchFamily="34" charset="0"/>
                <a:cs typeface="Arial" pitchFamily="34" charset="0"/>
              </a:rPr>
              <a:t>loop Transit </a:t>
            </a:r>
            <a:r>
              <a:rPr lang="en-US" sz="1900" dirty="0" smtClean="0">
                <a:latin typeface="Arial" pitchFamily="34" charset="0"/>
                <a:cs typeface="Arial" pitchFamily="34" charset="0"/>
              </a:rPr>
              <a:t>corridor with 30 Stops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79388" y="1447800"/>
            <a:ext cx="8964612" cy="4825937"/>
          </a:xfrm>
          <a:prstGeom prst="rect">
            <a:avLst/>
          </a:prstGeom>
          <a:noFill/>
          <a:ln w="9525">
            <a:noFill/>
            <a:miter lim="800000"/>
            <a:headEnd/>
            <a:tailEnd/>
          </a:ln>
          <a:effectLst/>
        </p:spPr>
        <p:txBody>
          <a:bodyPr wrap="square">
            <a:spAutoFit/>
          </a:bodyPr>
          <a:lstStyle/>
          <a:p>
            <a:pPr marL="0" lvl="3">
              <a:lnSpc>
                <a:spcPct val="120000"/>
              </a:lnSpc>
              <a:spcAft>
                <a:spcPts val="600"/>
              </a:spcAft>
              <a:tabLst>
                <a:tab pos="236538" algn="l"/>
              </a:tabLst>
              <a:defRPr/>
            </a:pPr>
            <a:r>
              <a:rPr lang="en-US" b="1" u="sng" dirty="0">
                <a:latin typeface="Arial" pitchFamily="34" charset="0"/>
                <a:cs typeface="Arial" pitchFamily="34" charset="0"/>
              </a:rPr>
              <a:t>No </a:t>
            </a:r>
            <a:r>
              <a:rPr lang="en-US" b="1" u="sng" dirty="0" smtClean="0">
                <a:latin typeface="Arial" pitchFamily="34" charset="0"/>
                <a:cs typeface="Arial" pitchFamily="34" charset="0"/>
              </a:rPr>
              <a:t>control</a:t>
            </a:r>
          </a:p>
          <a:p>
            <a:pPr marL="0" lvl="4">
              <a:lnSpc>
                <a:spcPct val="120000"/>
              </a:lnSpc>
              <a:spcAft>
                <a:spcPts val="600"/>
              </a:spcAft>
              <a:tabLst>
                <a:tab pos="236538" algn="l"/>
              </a:tabLst>
              <a:defRPr/>
            </a:pPr>
            <a:r>
              <a:rPr lang="en-US" dirty="0" smtClean="0">
                <a:latin typeface="Arial" pitchFamily="34" charset="0"/>
                <a:cs typeface="Arial" pitchFamily="34" charset="0"/>
              </a:rPr>
              <a:t>Spontaneous </a:t>
            </a:r>
            <a:r>
              <a:rPr lang="en-US" dirty="0">
                <a:latin typeface="Arial" pitchFamily="34" charset="0"/>
                <a:cs typeface="Arial" pitchFamily="34" charset="0"/>
              </a:rPr>
              <a:t>evolution of the system.</a:t>
            </a:r>
            <a:r>
              <a:rPr lang="en-US" dirty="0" smtClean="0">
                <a:latin typeface="Arial" pitchFamily="34" charset="0"/>
                <a:cs typeface="Arial" pitchFamily="34" charset="0"/>
              </a:rPr>
              <a:t> </a:t>
            </a:r>
          </a:p>
          <a:p>
            <a:pPr marL="0" lvl="4">
              <a:lnSpc>
                <a:spcPct val="120000"/>
              </a:lnSpc>
              <a:spcAft>
                <a:spcPts val="600"/>
              </a:spcAft>
              <a:tabLst>
                <a:tab pos="236538" algn="l"/>
              </a:tabLst>
              <a:defRPr/>
            </a:pPr>
            <a:r>
              <a:rPr lang="en-US" dirty="0" smtClean="0">
                <a:latin typeface="Arial" pitchFamily="34" charset="0"/>
                <a:cs typeface="Arial" pitchFamily="34" charset="0"/>
              </a:rPr>
              <a:t>Buses dispatched </a:t>
            </a:r>
            <a:r>
              <a:rPr lang="en-US" dirty="0">
                <a:latin typeface="Arial" pitchFamily="34" charset="0"/>
                <a:cs typeface="Arial" pitchFamily="34" charset="0"/>
              </a:rPr>
              <a:t>from </a:t>
            </a:r>
            <a:r>
              <a:rPr lang="en-US" dirty="0" smtClean="0">
                <a:latin typeface="Arial" pitchFamily="34" charset="0"/>
                <a:cs typeface="Arial" pitchFamily="34" charset="0"/>
              </a:rPr>
              <a:t>terminal as soon as they arrive or until the design headway is reached. </a:t>
            </a:r>
            <a:endParaRPr lang="en-US" dirty="0">
              <a:latin typeface="Arial" pitchFamily="34" charset="0"/>
              <a:cs typeface="Arial" pitchFamily="34" charset="0"/>
            </a:endParaRPr>
          </a:p>
          <a:p>
            <a:pPr marL="0" lvl="4">
              <a:lnSpc>
                <a:spcPct val="120000"/>
              </a:lnSpc>
              <a:spcAft>
                <a:spcPts val="2400"/>
              </a:spcAft>
              <a:tabLst>
                <a:tab pos="236538" algn="l"/>
              </a:tabLst>
              <a:defRPr/>
            </a:pPr>
            <a:r>
              <a:rPr lang="en-US" dirty="0" smtClean="0">
                <a:latin typeface="Arial" pitchFamily="34" charset="0"/>
                <a:cs typeface="Arial" pitchFamily="34" charset="0"/>
              </a:rPr>
              <a:t>No other control action is taken along the route.</a:t>
            </a:r>
          </a:p>
          <a:p>
            <a:pPr marL="0" lvl="4">
              <a:lnSpc>
                <a:spcPct val="120000"/>
              </a:lnSpc>
              <a:spcAft>
                <a:spcPts val="600"/>
              </a:spcAft>
              <a:tabLst>
                <a:tab pos="236538" algn="l"/>
              </a:tabLst>
              <a:defRPr/>
            </a:pPr>
            <a:r>
              <a:rPr lang="en-US" b="1" dirty="0" smtClean="0">
                <a:latin typeface="Arial" pitchFamily="34" charset="0"/>
                <a:cs typeface="Arial" pitchFamily="34" charset="0"/>
              </a:rPr>
              <a:t> </a:t>
            </a:r>
            <a:r>
              <a:rPr lang="en-US" b="1" u="sng" dirty="0" smtClean="0">
                <a:latin typeface="Arial" pitchFamily="34" charset="0"/>
                <a:cs typeface="Arial" pitchFamily="34" charset="0"/>
              </a:rPr>
              <a:t>Threshold control</a:t>
            </a:r>
          </a:p>
          <a:p>
            <a:pPr marL="0" lvl="4">
              <a:lnSpc>
                <a:spcPct val="120000"/>
              </a:lnSpc>
              <a:spcAft>
                <a:spcPts val="600"/>
              </a:spcAft>
              <a:tabLst>
                <a:tab pos="236538" algn="l"/>
              </a:tabLst>
              <a:defRPr/>
            </a:pPr>
            <a:r>
              <a:rPr lang="en-US" dirty="0" smtClean="0">
                <a:latin typeface="Arial" pitchFamily="34" charset="0"/>
                <a:cs typeface="Arial" pitchFamily="34" charset="0"/>
              </a:rPr>
              <a:t>Myopic rule of regularization of headways between buses at every stop.</a:t>
            </a:r>
          </a:p>
          <a:p>
            <a:pPr marL="0" lvl="4">
              <a:lnSpc>
                <a:spcPct val="120000"/>
              </a:lnSpc>
              <a:spcAft>
                <a:spcPts val="2400"/>
              </a:spcAft>
              <a:tabLst>
                <a:tab pos="236538" algn="l"/>
              </a:tabLst>
              <a:defRPr/>
            </a:pPr>
            <a:r>
              <a:rPr lang="en-US" dirty="0" smtClean="0">
                <a:latin typeface="Arial" pitchFamily="34" charset="0"/>
                <a:cs typeface="Arial" pitchFamily="34" charset="0"/>
              </a:rPr>
              <a:t>A bus can be held at every stop to reach a minimum headway with the previous bus.</a:t>
            </a:r>
            <a:endParaRPr lang="en-US" b="1" u="sng" dirty="0" smtClean="0">
              <a:latin typeface="Arial" pitchFamily="34" charset="0"/>
              <a:cs typeface="Arial" pitchFamily="34" charset="0"/>
            </a:endParaRPr>
          </a:p>
          <a:p>
            <a:pPr marL="0" lvl="4">
              <a:lnSpc>
                <a:spcPct val="120000"/>
              </a:lnSpc>
              <a:spcAft>
                <a:spcPts val="600"/>
              </a:spcAft>
              <a:tabLst>
                <a:tab pos="236538" algn="l"/>
              </a:tabLst>
              <a:defRPr/>
            </a:pPr>
            <a:r>
              <a:rPr lang="en-US" b="1" u="sng" dirty="0" smtClean="0">
                <a:latin typeface="Arial" pitchFamily="34" charset="0"/>
                <a:cs typeface="Arial" pitchFamily="34" charset="0"/>
              </a:rPr>
              <a:t>Holding (HRT)</a:t>
            </a:r>
            <a:endParaRPr lang="en-US" b="1" u="sng" dirty="0">
              <a:latin typeface="Arial" pitchFamily="34" charset="0"/>
              <a:cs typeface="Arial" pitchFamily="34" charset="0"/>
            </a:endParaRPr>
          </a:p>
          <a:p>
            <a:pPr marL="0" lvl="4">
              <a:lnSpc>
                <a:spcPct val="120000"/>
              </a:lnSpc>
              <a:spcAft>
                <a:spcPts val="600"/>
              </a:spcAft>
              <a:tabLst>
                <a:tab pos="236538" algn="l"/>
              </a:tabLst>
              <a:defRPr/>
            </a:pPr>
            <a:r>
              <a:rPr lang="en-US" dirty="0" smtClean="0">
                <a:latin typeface="Arial" pitchFamily="34" charset="0"/>
                <a:cs typeface="Arial" pitchFamily="34" charset="0"/>
              </a:rPr>
              <a:t>Solve </a:t>
            </a:r>
            <a:r>
              <a:rPr lang="en-US" dirty="0">
                <a:latin typeface="Arial" pitchFamily="34" charset="0"/>
                <a:cs typeface="Arial" pitchFamily="34" charset="0"/>
              </a:rPr>
              <a:t>the rolling horizon optimization </a:t>
            </a:r>
            <a:r>
              <a:rPr lang="en-US" dirty="0" smtClean="0">
                <a:latin typeface="Arial" pitchFamily="34" charset="0"/>
                <a:cs typeface="Arial" pitchFamily="34" charset="0"/>
              </a:rPr>
              <a:t>model not including green extension or boarding limits.</a:t>
            </a:r>
            <a:endParaRPr lang="en-US" dirty="0">
              <a:latin typeface="Arial" pitchFamily="34" charset="0"/>
              <a:cs typeface="Arial" pitchFamily="34" charset="0"/>
            </a:endParaRPr>
          </a:p>
        </p:txBody>
      </p:sp>
      <p:sp>
        <p:nvSpPr>
          <p:cNvPr id="9" name="Rectangle 2"/>
          <p:cNvSpPr txBox="1">
            <a:spLocks noChangeArrowheads="1"/>
          </p:cNvSpPr>
          <p:nvPr/>
        </p:nvSpPr>
        <p:spPr bwMode="auto">
          <a:xfrm>
            <a:off x="323851" y="188800"/>
            <a:ext cx="8424863" cy="576602"/>
          </a:xfrm>
          <a:prstGeom prst="rect">
            <a:avLst/>
          </a:prstGeom>
          <a:noFill/>
          <a:ln w="9525">
            <a:noFill/>
            <a:miter lim="800000"/>
            <a:headEnd/>
            <a:tailEnd/>
          </a:ln>
          <a:effectLst/>
        </p:spPr>
        <p:txBody>
          <a:bodyPr anchor="ctr"/>
          <a:lstStyle/>
          <a:p>
            <a:pPr algn="l">
              <a:defRPr/>
            </a:pPr>
            <a:r>
              <a:rPr lang="es-ES" sz="2800" b="1" kern="0" dirty="0">
                <a:solidFill>
                  <a:schemeClr val="bg1"/>
                </a:solidFill>
                <a:latin typeface="+mj-lt"/>
                <a:ea typeface="+mj-ea"/>
                <a:cs typeface="+mj-cs"/>
              </a:rPr>
              <a:t>Estrategias de control simuladas</a:t>
            </a:r>
          </a:p>
        </p:txBody>
      </p:sp>
      <p:sp>
        <p:nvSpPr>
          <p:cNvPr id="5" name="Date Placeholder 4"/>
          <p:cNvSpPr>
            <a:spLocks noGrp="1"/>
          </p:cNvSpPr>
          <p:nvPr>
            <p:ph type="dt" sz="half" idx="10"/>
          </p:nvPr>
        </p:nvSpPr>
        <p:spPr/>
        <p:txBody>
          <a:bodyPr/>
          <a:lstStyle/>
          <a:p>
            <a:fld id="{FC74AED5-89F9-49C0-B94C-3E0E66715805}" type="datetime1">
              <a:rPr lang="es-CL" smtClean="0"/>
              <a:pPr/>
              <a:t>08-01-12</a:t>
            </a:fld>
            <a:endParaRPr lang="es-CL"/>
          </a:p>
        </p:txBody>
      </p:sp>
      <p:sp>
        <p:nvSpPr>
          <p:cNvPr id="6" name="Slide Number Placeholder 5"/>
          <p:cNvSpPr>
            <a:spLocks noGrp="1"/>
          </p:cNvSpPr>
          <p:nvPr>
            <p:ph type="sldNum" sz="quarter" idx="12"/>
          </p:nvPr>
        </p:nvSpPr>
        <p:spPr/>
        <p:txBody>
          <a:bodyPr/>
          <a:lstStyle/>
          <a:p>
            <a:fld id="{4F51B86A-9507-4205-A8C4-F81685C1E6A1}" type="slidenum">
              <a:rPr lang="es-CL" smtClean="0"/>
              <a:pPr/>
              <a:t>18</a:t>
            </a:fld>
            <a:endParaRPr lang="es-CL" dirty="0"/>
          </a:p>
        </p:txBody>
      </p:sp>
      <p:sp>
        <p:nvSpPr>
          <p:cNvPr id="8" name="Title 1"/>
          <p:cNvSpPr>
            <a:spLocks noGrp="1"/>
          </p:cNvSpPr>
          <p:nvPr>
            <p:ph type="title"/>
          </p:nvPr>
        </p:nvSpPr>
        <p:spPr>
          <a:xfrm>
            <a:off x="457200" y="274638"/>
            <a:ext cx="8686800" cy="1143000"/>
          </a:xfrm>
        </p:spPr>
        <p:txBody>
          <a:bodyPr>
            <a:noAutofit/>
          </a:bodyPr>
          <a:lstStyle/>
          <a:p>
            <a:pPr marL="838200" indent="-838200" algn="l">
              <a:defRPr/>
            </a:pPr>
            <a:r>
              <a:rPr lang="en-US" sz="3600" dirty="0" smtClean="0">
                <a:solidFill>
                  <a:schemeClr val="tx2"/>
                </a:solidFill>
                <a:latin typeface="Arial" pitchFamily="34" charset="0"/>
                <a:cs typeface="Arial" pitchFamily="34" charset="0"/>
              </a:rPr>
              <a:t>4. Experiment: Control strategies</a:t>
            </a:r>
            <a:endParaRPr lang="en-US" sz="36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22312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noAutofit/>
          </a:bodyPr>
          <a:lstStyle/>
          <a:p>
            <a:pPr marL="838200" indent="-838200" algn="l">
              <a:defRPr/>
            </a:pPr>
            <a:r>
              <a:rPr lang="en-US" sz="3600" dirty="0" smtClean="0">
                <a:solidFill>
                  <a:schemeClr val="tx2"/>
                </a:solidFill>
                <a:latin typeface="Arial" pitchFamily="34" charset="0"/>
                <a:cs typeface="Arial" pitchFamily="34" charset="0"/>
              </a:rPr>
              <a:t>5. Results: </a:t>
            </a:r>
            <a:r>
              <a:rPr lang="en-US" sz="3600" dirty="0" smtClean="0">
                <a:solidFill>
                  <a:srgbClr val="FF0000"/>
                </a:solidFill>
                <a:latin typeface="Arial" pitchFamily="34" charset="0"/>
                <a:cs typeface="Arial" pitchFamily="34" charset="0"/>
              </a:rPr>
              <a:t>Simulation Animation</a:t>
            </a:r>
            <a:endParaRPr lang="en-US" sz="3600" dirty="0">
              <a:solidFill>
                <a:srgbClr val="FF0000"/>
              </a:solidFill>
              <a:latin typeface="Arial" pitchFamily="34" charset="0"/>
              <a:cs typeface="Arial" pitchFamily="34" charset="0"/>
            </a:endParaRPr>
          </a:p>
        </p:txBody>
      </p:sp>
      <p:sp>
        <p:nvSpPr>
          <p:cNvPr id="16" name="Date Placeholder 15"/>
          <p:cNvSpPr>
            <a:spLocks noGrp="1"/>
          </p:cNvSpPr>
          <p:nvPr>
            <p:ph type="dt" sz="half" idx="10"/>
          </p:nvPr>
        </p:nvSpPr>
        <p:spPr/>
        <p:txBody>
          <a:bodyPr/>
          <a:lstStyle/>
          <a:p>
            <a:pPr>
              <a:defRPr/>
            </a:pPr>
            <a:fld id="{E963BB57-F3C9-4BB1-A84B-E00AE708CEE5}" type="datetime1">
              <a:rPr lang="es-CL" smtClean="0"/>
              <a:pPr>
                <a:defRPr/>
              </a:pPr>
              <a:t>08-01-12</a:t>
            </a:fld>
            <a:endParaRPr lang="es-CL"/>
          </a:p>
        </p:txBody>
      </p:sp>
      <p:sp>
        <p:nvSpPr>
          <p:cNvPr id="6" name="Slide Number Placeholder 5"/>
          <p:cNvSpPr>
            <a:spLocks noGrp="1"/>
          </p:cNvSpPr>
          <p:nvPr>
            <p:ph type="sldNum" sz="quarter" idx="12"/>
          </p:nvPr>
        </p:nvSpPr>
        <p:spPr/>
        <p:txBody>
          <a:bodyPr/>
          <a:lstStyle/>
          <a:p>
            <a:fld id="{4F51B86A-9507-4205-A8C4-F81685C1E6A1}" type="slidenum">
              <a:rPr lang="es-CL" smtClean="0"/>
              <a:pPr/>
              <a:t>19</a:t>
            </a:fld>
            <a:endParaRPr lang="es-CL"/>
          </a:p>
        </p:txBody>
      </p:sp>
      <p:pic>
        <p:nvPicPr>
          <p:cNvPr id="7" name="avoiding bus bunching.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295400" y="990600"/>
            <a:ext cx="6504384" cy="4878288"/>
          </a:xfrm>
          <a:prstGeom prst="rect">
            <a:avLst/>
          </a:prstGeom>
        </p:spPr>
      </p:pic>
      <p:sp>
        <p:nvSpPr>
          <p:cNvPr id="8" name="Content Placeholder 2"/>
          <p:cNvSpPr>
            <a:spLocks noGrp="1"/>
          </p:cNvSpPr>
          <p:nvPr>
            <p:ph sz="quarter" idx="1"/>
          </p:nvPr>
        </p:nvSpPr>
        <p:spPr>
          <a:xfrm>
            <a:off x="228600" y="5816277"/>
            <a:ext cx="8435280" cy="813123"/>
          </a:xfrm>
        </p:spPr>
        <p:txBody>
          <a:bodyPr>
            <a:normAutofit/>
          </a:bodyPr>
          <a:lstStyle/>
          <a:p>
            <a:pPr algn="ctr">
              <a:buNone/>
            </a:pPr>
            <a:r>
              <a:rPr lang="en-US" sz="2000" dirty="0" smtClean="0">
                <a:latin typeface="Gill Sans MT" pitchFamily="34" charset="0"/>
              </a:rPr>
              <a:t>		</a:t>
            </a:r>
            <a:r>
              <a:rPr lang="en-US" sz="2000" dirty="0" smtClean="0">
                <a:latin typeface="Arial" pitchFamily="34" charset="0"/>
                <a:cs typeface="Arial" pitchFamily="34" charset="0"/>
              </a:rPr>
              <a:t>Simulation includes events randomness </a:t>
            </a:r>
          </a:p>
          <a:p>
            <a:pPr algn="ctr">
              <a:buNone/>
            </a:pPr>
            <a:r>
              <a:rPr lang="en-US" sz="2000" dirty="0" smtClean="0">
                <a:latin typeface="Arial" pitchFamily="34" charset="0"/>
                <a:cs typeface="Arial" pitchFamily="34" charset="0"/>
              </a:rPr>
              <a:t>2 hours of bus operation. 15 minutes  “warm-up” period</a:t>
            </a:r>
            <a:r>
              <a:rPr lang="en-US" sz="2000" dirty="0" smtClean="0">
                <a:latin typeface="Gill Sans MT" pitchFamily="34" charset="0"/>
              </a:rPr>
              <a:t>. </a:t>
            </a:r>
            <a:endParaRPr lang="en-US" sz="2000" dirty="0">
              <a:latin typeface="Gill Sans MT" pitchFamily="34" charset="0"/>
            </a:endParaRPr>
          </a:p>
        </p:txBody>
      </p:sp>
    </p:spTree>
    <p:extLst>
      <p:ext uri="{BB962C8B-B14F-4D97-AF65-F5344CB8AC3E}">
        <p14:creationId xmlns:p14="http://schemas.microsoft.com/office/powerpoint/2010/main" val="224414632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0"/>
            <a:ext cx="1752600"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wrap="none"/>
          <a:lstStyle/>
          <a:p>
            <a:pPr algn="ctr">
              <a:defRPr/>
            </a:pPr>
            <a:endParaRPr lang="es-MX" dirty="0">
              <a:latin typeface="Tahoma" pitchFamily="-106" charset="0"/>
              <a:ea typeface="ＭＳ Ｐゴシック" pitchFamily="-65" charset="-128"/>
            </a:endParaRPr>
          </a:p>
          <a:p>
            <a:pPr algn="ctr">
              <a:defRPr/>
            </a:pPr>
            <a:endParaRPr lang="es-MX" dirty="0">
              <a:latin typeface="Tahoma" pitchFamily="-106" charset="0"/>
              <a:ea typeface="ＭＳ Ｐゴシック" pitchFamily="-65" charset="-128"/>
            </a:endParaRPr>
          </a:p>
          <a:p>
            <a:pPr algn="ctr">
              <a:defRPr/>
            </a:pPr>
            <a:r>
              <a:rPr lang="es-MX" sz="2200" dirty="0" smtClean="0">
                <a:latin typeface="Arial" pitchFamily="34" charset="0"/>
                <a:ea typeface="ＭＳ Ｐゴシック" pitchFamily="-65" charset="-128"/>
                <a:cs typeface="Arial" pitchFamily="34" charset="0"/>
              </a:rPr>
              <a:t>Metro </a:t>
            </a:r>
            <a:endParaRPr lang="es-MX" sz="2200" dirty="0">
              <a:latin typeface="Arial" pitchFamily="34" charset="0"/>
              <a:ea typeface="ＭＳ Ｐゴシック" pitchFamily="-65" charset="-128"/>
              <a:cs typeface="Arial" pitchFamily="34" charset="0"/>
            </a:endParaRPr>
          </a:p>
          <a:p>
            <a:pPr algn="ctr">
              <a:defRPr/>
            </a:pPr>
            <a:r>
              <a:rPr lang="es-MX" sz="2200" dirty="0" err="1">
                <a:latin typeface="Arial" pitchFamily="34" charset="0"/>
                <a:ea typeface="ＭＳ Ｐゴシック" pitchFamily="-65" charset="-128"/>
                <a:cs typeface="Arial" pitchFamily="34" charset="0"/>
              </a:rPr>
              <a:t>Attributes</a:t>
            </a:r>
            <a:endParaRPr lang="es-ES" sz="2200" dirty="0">
              <a:latin typeface="Arial" pitchFamily="34" charset="0"/>
              <a:ea typeface="ＭＳ Ｐゴシック" pitchFamily="-65" charset="-128"/>
              <a:cs typeface="Arial" pitchFamily="34" charset="0"/>
            </a:endParaRPr>
          </a:p>
        </p:txBody>
      </p:sp>
      <p:sp>
        <p:nvSpPr>
          <p:cNvPr id="24579" name="25 CuadroTexto"/>
          <p:cNvSpPr txBox="1">
            <a:spLocks noChangeArrowheads="1"/>
          </p:cNvSpPr>
          <p:nvPr/>
        </p:nvSpPr>
        <p:spPr bwMode="auto">
          <a:xfrm>
            <a:off x="268537" y="4239549"/>
            <a:ext cx="11095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s-MX" sz="2200" dirty="0" err="1">
                <a:latin typeface="Arial" pitchFamily="34" charset="0"/>
                <a:cs typeface="Arial" pitchFamily="34" charset="0"/>
              </a:rPr>
              <a:t>Actions</a:t>
            </a:r>
            <a:endParaRPr lang="es-ES" sz="2200" dirty="0">
              <a:latin typeface="Arial" pitchFamily="34" charset="0"/>
              <a:cs typeface="Arial" pitchFamily="34" charset="0"/>
            </a:endParaRPr>
          </a:p>
        </p:txBody>
      </p:sp>
      <p:sp>
        <p:nvSpPr>
          <p:cNvPr id="13333" name="22 CuadroTexto"/>
          <p:cNvSpPr txBox="1">
            <a:spLocks noChangeArrowheads="1"/>
          </p:cNvSpPr>
          <p:nvPr/>
        </p:nvSpPr>
        <p:spPr bwMode="auto">
          <a:xfrm>
            <a:off x="1981200" y="3505200"/>
            <a:ext cx="5715000" cy="2682786"/>
          </a:xfrm>
          <a:prstGeom prst="rect">
            <a:avLst/>
          </a:prstGeom>
          <a:noFill/>
          <a:ln w="9525">
            <a:noFill/>
            <a:miter lim="800000"/>
            <a:headEnd/>
            <a:tailEnd/>
          </a:ln>
        </p:spPr>
        <p:txBody>
          <a:bodyPr>
            <a:spAutoFit/>
          </a:bodyPr>
          <a:lstStyle/>
          <a:p>
            <a:pPr>
              <a:lnSpc>
                <a:spcPts val="2500"/>
              </a:lnSpc>
              <a:buFont typeface="Arial" pitchFamily="34" charset="0"/>
              <a:buChar char="•"/>
              <a:defRPr/>
            </a:pPr>
            <a:r>
              <a:rPr lang="es-MX" dirty="0">
                <a:solidFill>
                  <a:schemeClr val="tx1">
                    <a:lumMod val="65000"/>
                    <a:lumOff val="35000"/>
                  </a:schemeClr>
                </a:solidFill>
                <a:latin typeface="Arial" pitchFamily="34" charset="0"/>
                <a:ea typeface="ＭＳ Ｐゴシック" pitchFamily="-65" charset="-128"/>
                <a:cs typeface="Arial" pitchFamily="34" charset="0"/>
              </a:rPr>
              <a:t>Segregated </a:t>
            </a:r>
            <a:r>
              <a:rPr lang="es-MX" dirty="0" err="1">
                <a:solidFill>
                  <a:schemeClr val="tx1">
                    <a:lumMod val="65000"/>
                    <a:lumOff val="35000"/>
                  </a:schemeClr>
                </a:solidFill>
                <a:latin typeface="Arial" pitchFamily="34" charset="0"/>
                <a:ea typeface="ＭＳ Ｐゴシック" pitchFamily="-65" charset="-128"/>
                <a:cs typeface="Arial" pitchFamily="34" charset="0"/>
              </a:rPr>
              <a:t>ways</a:t>
            </a:r>
            <a:r>
              <a:rPr lang="es-MX" dirty="0">
                <a:solidFill>
                  <a:schemeClr val="tx1">
                    <a:lumMod val="65000"/>
                    <a:lumOff val="35000"/>
                  </a:schemeClr>
                </a:solidFill>
                <a:latin typeface="Arial" pitchFamily="34" charset="0"/>
                <a:ea typeface="ＭＳ Ｐゴシック" pitchFamily="-65" charset="-128"/>
                <a:cs typeface="Arial" pitchFamily="34" charset="0"/>
              </a:rPr>
              <a:t>/</a:t>
            </a:r>
            <a:r>
              <a:rPr lang="es-MX" dirty="0" err="1">
                <a:solidFill>
                  <a:schemeClr val="tx1">
                    <a:lumMod val="65000"/>
                    <a:lumOff val="35000"/>
                  </a:schemeClr>
                </a:solidFill>
                <a:latin typeface="Arial" pitchFamily="34" charset="0"/>
                <a:ea typeface="ＭＳ Ｐゴシック" pitchFamily="-65" charset="-128"/>
                <a:cs typeface="Arial" pitchFamily="34" charset="0"/>
              </a:rPr>
              <a:t>lanes</a:t>
            </a:r>
            <a:endParaRPr lang="es-MX" dirty="0">
              <a:solidFill>
                <a:schemeClr val="tx1">
                  <a:lumMod val="65000"/>
                  <a:lumOff val="35000"/>
                </a:schemeClr>
              </a:solidFill>
              <a:latin typeface="Arial" pitchFamily="34" charset="0"/>
              <a:ea typeface="ＭＳ Ｐゴシック" pitchFamily="-65" charset="-128"/>
              <a:cs typeface="Arial" pitchFamily="34" charset="0"/>
            </a:endParaRPr>
          </a:p>
          <a:p>
            <a:pPr>
              <a:lnSpc>
                <a:spcPts val="2500"/>
              </a:lnSpc>
              <a:buFont typeface="Arial" pitchFamily="34" charset="0"/>
              <a:buChar char="•"/>
              <a:defRPr/>
            </a:pPr>
            <a:r>
              <a:rPr lang="es-MX" dirty="0">
                <a:solidFill>
                  <a:schemeClr val="tx1">
                    <a:lumMod val="65000"/>
                    <a:lumOff val="35000"/>
                  </a:schemeClr>
                </a:solidFill>
                <a:latin typeface="Arial" pitchFamily="34" charset="0"/>
                <a:ea typeface="ＭＳ Ｐゴシック" pitchFamily="-65" charset="-128"/>
                <a:cs typeface="Arial" pitchFamily="34" charset="0"/>
              </a:rPr>
              <a:t>Reduce </a:t>
            </a:r>
            <a:r>
              <a:rPr lang="es-MX" dirty="0" err="1">
                <a:solidFill>
                  <a:schemeClr val="tx1">
                    <a:lumMod val="65000"/>
                    <a:lumOff val="35000"/>
                  </a:schemeClr>
                </a:solidFill>
                <a:latin typeface="Arial" pitchFamily="34" charset="0"/>
                <a:ea typeface="ＭＳ Ｐゴシック" pitchFamily="-65" charset="-128"/>
                <a:cs typeface="Arial" pitchFamily="34" charset="0"/>
              </a:rPr>
              <a:t>dwell</a:t>
            </a:r>
            <a:r>
              <a:rPr lang="es-MX" dirty="0">
                <a:solidFill>
                  <a:schemeClr val="tx1">
                    <a:lumMod val="65000"/>
                    <a:lumOff val="35000"/>
                  </a:schemeClr>
                </a:solidFill>
                <a:latin typeface="Arial" pitchFamily="34" charset="0"/>
                <a:ea typeface="ＭＳ Ｐゴシック" pitchFamily="-65" charset="-128"/>
                <a:cs typeface="Arial" pitchFamily="34" charset="0"/>
              </a:rPr>
              <a:t> times</a:t>
            </a:r>
          </a:p>
          <a:p>
            <a:pPr lvl="1">
              <a:lnSpc>
                <a:spcPts val="2700"/>
              </a:lnSpc>
              <a:buFont typeface="Arial" pitchFamily="34" charset="0"/>
              <a:buChar char="•"/>
              <a:defRPr/>
            </a:pPr>
            <a:r>
              <a:rPr lang="en-US" dirty="0">
                <a:solidFill>
                  <a:schemeClr val="tx1">
                    <a:lumMod val="65000"/>
                    <a:lumOff val="35000"/>
                  </a:schemeClr>
                </a:solidFill>
                <a:latin typeface="Arial" pitchFamily="34" charset="0"/>
                <a:ea typeface="ＭＳ Ｐゴシック" pitchFamily="-65" charset="-128"/>
                <a:cs typeface="Arial" pitchFamily="34" charset="0"/>
              </a:rPr>
              <a:t>Fare payment off-bus</a:t>
            </a:r>
          </a:p>
          <a:p>
            <a:pPr lvl="1">
              <a:lnSpc>
                <a:spcPts val="2500"/>
              </a:lnSpc>
              <a:buFont typeface="Arial" pitchFamily="34" charset="0"/>
              <a:buChar char="•"/>
              <a:defRPr/>
            </a:pPr>
            <a:r>
              <a:rPr lang="en-US" dirty="0">
                <a:solidFill>
                  <a:schemeClr val="tx1">
                    <a:lumMod val="65000"/>
                    <a:lumOff val="35000"/>
                  </a:schemeClr>
                </a:solidFill>
                <a:latin typeface="Arial" pitchFamily="34" charset="0"/>
                <a:ea typeface="ＭＳ Ｐゴシック" pitchFamily="-65" charset="-128"/>
                <a:cs typeface="Arial" pitchFamily="34" charset="0"/>
              </a:rPr>
              <a:t>Buses with multiple doors</a:t>
            </a:r>
          </a:p>
          <a:p>
            <a:pPr>
              <a:lnSpc>
                <a:spcPts val="2500"/>
              </a:lnSpc>
              <a:buFont typeface="Arial" pitchFamily="34" charset="0"/>
              <a:buChar char="•"/>
              <a:defRPr/>
            </a:pPr>
            <a:r>
              <a:rPr lang="es-MX" dirty="0" err="1">
                <a:solidFill>
                  <a:schemeClr val="tx1">
                    <a:lumMod val="65000"/>
                    <a:lumOff val="35000"/>
                  </a:schemeClr>
                </a:solidFill>
                <a:latin typeface="Arial" pitchFamily="34" charset="0"/>
                <a:ea typeface="ＭＳ Ｐゴシック" pitchFamily="-65" charset="-128"/>
                <a:cs typeface="Arial" pitchFamily="34" charset="0"/>
              </a:rPr>
              <a:t>Increase</a:t>
            </a:r>
            <a:r>
              <a:rPr lang="es-MX" dirty="0">
                <a:solidFill>
                  <a:schemeClr val="tx1">
                    <a:lumMod val="65000"/>
                    <a:lumOff val="35000"/>
                  </a:schemeClr>
                </a:solidFill>
                <a:latin typeface="Arial" pitchFamily="34" charset="0"/>
                <a:ea typeface="ＭＳ Ｐゴシック" pitchFamily="-65" charset="-128"/>
                <a:cs typeface="Arial" pitchFamily="34" charset="0"/>
              </a:rPr>
              <a:t> </a:t>
            </a:r>
            <a:r>
              <a:rPr lang="es-MX" dirty="0" err="1">
                <a:solidFill>
                  <a:schemeClr val="tx1">
                    <a:lumMod val="65000"/>
                    <a:lumOff val="35000"/>
                  </a:schemeClr>
                </a:solidFill>
                <a:latin typeface="Arial" pitchFamily="34" charset="0"/>
                <a:ea typeface="ＭＳ Ｐゴシック" pitchFamily="-65" charset="-128"/>
                <a:cs typeface="Arial" pitchFamily="34" charset="0"/>
              </a:rPr>
              <a:t>distance</a:t>
            </a:r>
            <a:r>
              <a:rPr lang="es-MX" dirty="0">
                <a:solidFill>
                  <a:schemeClr val="tx1">
                    <a:lumMod val="65000"/>
                    <a:lumOff val="35000"/>
                  </a:schemeClr>
                </a:solidFill>
                <a:latin typeface="Arial" pitchFamily="34" charset="0"/>
                <a:ea typeface="ＭＳ Ｐゴシック" pitchFamily="-65" charset="-128"/>
                <a:cs typeface="Arial" pitchFamily="34" charset="0"/>
              </a:rPr>
              <a:t> </a:t>
            </a:r>
            <a:r>
              <a:rPr lang="es-MX" dirty="0" err="1">
                <a:solidFill>
                  <a:schemeClr val="tx1">
                    <a:lumMod val="65000"/>
                    <a:lumOff val="35000"/>
                  </a:schemeClr>
                </a:solidFill>
                <a:latin typeface="Arial" pitchFamily="34" charset="0"/>
                <a:ea typeface="ＭＳ Ｐゴシック" pitchFamily="-65" charset="-128"/>
                <a:cs typeface="Arial" pitchFamily="34" charset="0"/>
              </a:rPr>
              <a:t>between</a:t>
            </a:r>
            <a:r>
              <a:rPr lang="es-MX" dirty="0">
                <a:solidFill>
                  <a:schemeClr val="tx1">
                    <a:lumMod val="65000"/>
                    <a:lumOff val="35000"/>
                  </a:schemeClr>
                </a:solidFill>
                <a:latin typeface="Arial" pitchFamily="34" charset="0"/>
                <a:ea typeface="ＭＳ Ｐゴシック" pitchFamily="-65" charset="-128"/>
                <a:cs typeface="Arial" pitchFamily="34" charset="0"/>
              </a:rPr>
              <a:t> </a:t>
            </a:r>
            <a:r>
              <a:rPr lang="es-MX" dirty="0" err="1">
                <a:solidFill>
                  <a:schemeClr val="tx1">
                    <a:lumMod val="65000"/>
                    <a:lumOff val="35000"/>
                  </a:schemeClr>
                </a:solidFill>
                <a:latin typeface="Arial" pitchFamily="34" charset="0"/>
                <a:ea typeface="ＭＳ Ｐゴシック" pitchFamily="-65" charset="-128"/>
                <a:cs typeface="Arial" pitchFamily="34" charset="0"/>
              </a:rPr>
              <a:t>stations</a:t>
            </a:r>
            <a:endParaRPr lang="es-MX" dirty="0">
              <a:solidFill>
                <a:schemeClr val="tx1">
                  <a:lumMod val="65000"/>
                  <a:lumOff val="35000"/>
                </a:schemeClr>
              </a:solidFill>
              <a:latin typeface="Arial" pitchFamily="34" charset="0"/>
              <a:ea typeface="ＭＳ Ｐゴシック" pitchFamily="-65" charset="-128"/>
              <a:cs typeface="Arial" pitchFamily="34" charset="0"/>
            </a:endParaRPr>
          </a:p>
          <a:p>
            <a:pPr>
              <a:lnSpc>
                <a:spcPts val="2500"/>
              </a:lnSpc>
              <a:buFont typeface="Arial" pitchFamily="34" charset="0"/>
              <a:buChar char="•"/>
              <a:defRPr/>
            </a:pPr>
            <a:r>
              <a:rPr lang="es-MX" dirty="0">
                <a:solidFill>
                  <a:schemeClr val="tx1">
                    <a:lumMod val="65000"/>
                    <a:lumOff val="35000"/>
                  </a:schemeClr>
                </a:solidFill>
                <a:latin typeface="Arial" pitchFamily="34" charset="0"/>
                <a:ea typeface="ＭＳ Ｐゴシック" pitchFamily="-65" charset="-128"/>
                <a:cs typeface="Arial" pitchFamily="34" charset="0"/>
              </a:rPr>
              <a:t>Express </a:t>
            </a:r>
            <a:r>
              <a:rPr lang="es-MX" dirty="0" err="1">
                <a:solidFill>
                  <a:schemeClr val="tx1">
                    <a:lumMod val="65000"/>
                    <a:lumOff val="35000"/>
                  </a:schemeClr>
                </a:solidFill>
                <a:latin typeface="Arial" pitchFamily="34" charset="0"/>
                <a:ea typeface="ＭＳ Ｐゴシック" pitchFamily="-65" charset="-128"/>
                <a:cs typeface="Arial" pitchFamily="34" charset="0"/>
              </a:rPr>
              <a:t>services</a:t>
            </a:r>
            <a:endParaRPr lang="es-MX" dirty="0">
              <a:solidFill>
                <a:schemeClr val="tx1">
                  <a:lumMod val="65000"/>
                  <a:lumOff val="35000"/>
                </a:schemeClr>
              </a:solidFill>
              <a:latin typeface="Arial" pitchFamily="34" charset="0"/>
              <a:ea typeface="ＭＳ Ｐゴシック" pitchFamily="-65" charset="-128"/>
              <a:cs typeface="Arial" pitchFamily="34" charset="0"/>
            </a:endParaRPr>
          </a:p>
          <a:p>
            <a:pPr>
              <a:lnSpc>
                <a:spcPts val="2500"/>
              </a:lnSpc>
              <a:buFont typeface="Arial" pitchFamily="34" charset="0"/>
              <a:buChar char="•"/>
              <a:defRPr/>
            </a:pPr>
            <a:r>
              <a:rPr lang="es-MX" dirty="0" err="1">
                <a:solidFill>
                  <a:schemeClr val="tx1">
                    <a:lumMod val="65000"/>
                    <a:lumOff val="35000"/>
                  </a:schemeClr>
                </a:solidFill>
                <a:latin typeface="Arial" pitchFamily="34" charset="0"/>
                <a:ea typeface="ＭＳ Ｐゴシック" pitchFamily="-65" charset="-128"/>
                <a:cs typeface="Arial" pitchFamily="34" charset="0"/>
              </a:rPr>
              <a:t>Traffic</a:t>
            </a:r>
            <a:r>
              <a:rPr lang="es-MX" dirty="0">
                <a:solidFill>
                  <a:schemeClr val="tx1">
                    <a:lumMod val="65000"/>
                    <a:lumOff val="35000"/>
                  </a:schemeClr>
                </a:solidFill>
                <a:latin typeface="Arial" pitchFamily="34" charset="0"/>
                <a:ea typeface="ＭＳ Ｐゴシック" pitchFamily="-65" charset="-128"/>
                <a:cs typeface="Arial" pitchFamily="34" charset="0"/>
              </a:rPr>
              <a:t> </a:t>
            </a:r>
            <a:r>
              <a:rPr lang="es-MX" dirty="0" err="1">
                <a:solidFill>
                  <a:schemeClr val="tx1">
                    <a:lumMod val="65000"/>
                    <a:lumOff val="35000"/>
                  </a:schemeClr>
                </a:solidFill>
                <a:latin typeface="Arial" pitchFamily="34" charset="0"/>
                <a:ea typeface="ＭＳ Ｐゴシック" pitchFamily="-65" charset="-128"/>
                <a:cs typeface="Arial" pitchFamily="34" charset="0"/>
              </a:rPr>
              <a:t>signal</a:t>
            </a:r>
            <a:r>
              <a:rPr lang="es-MX" dirty="0">
                <a:solidFill>
                  <a:schemeClr val="tx1">
                    <a:lumMod val="65000"/>
                    <a:lumOff val="35000"/>
                  </a:schemeClr>
                </a:solidFill>
                <a:latin typeface="Arial" pitchFamily="34" charset="0"/>
                <a:ea typeface="ＭＳ Ｐゴシック" pitchFamily="-65" charset="-128"/>
                <a:cs typeface="Arial" pitchFamily="34" charset="0"/>
              </a:rPr>
              <a:t> </a:t>
            </a:r>
            <a:r>
              <a:rPr lang="es-MX" dirty="0" err="1">
                <a:solidFill>
                  <a:schemeClr val="tx1">
                    <a:lumMod val="65000"/>
                    <a:lumOff val="35000"/>
                  </a:schemeClr>
                </a:solidFill>
                <a:latin typeface="Arial" pitchFamily="34" charset="0"/>
                <a:ea typeface="ＭＳ Ｐゴシック" pitchFamily="-65" charset="-128"/>
                <a:cs typeface="Arial" pitchFamily="34" charset="0"/>
              </a:rPr>
              <a:t>priority</a:t>
            </a:r>
            <a:r>
              <a:rPr lang="es-MX" dirty="0">
                <a:solidFill>
                  <a:schemeClr val="tx1">
                    <a:lumMod val="65000"/>
                    <a:lumOff val="35000"/>
                  </a:schemeClr>
                </a:solidFill>
                <a:latin typeface="Arial" pitchFamily="34" charset="0"/>
                <a:ea typeface="ＭＳ Ｐゴシック" pitchFamily="-65" charset="-128"/>
                <a:cs typeface="Arial" pitchFamily="34" charset="0"/>
              </a:rPr>
              <a:t> </a:t>
            </a:r>
          </a:p>
          <a:p>
            <a:pPr>
              <a:lnSpc>
                <a:spcPts val="2500"/>
              </a:lnSpc>
              <a:buFont typeface="Arial" pitchFamily="34" charset="0"/>
              <a:buChar char="•"/>
              <a:defRPr/>
            </a:pPr>
            <a:r>
              <a:rPr lang="es-MX" b="1" dirty="0" err="1">
                <a:solidFill>
                  <a:srgbClr val="FF0000"/>
                </a:solidFill>
                <a:latin typeface="Arial" pitchFamily="34" charset="0"/>
                <a:ea typeface="ＭＳ Ｐゴシック" pitchFamily="-65" charset="-128"/>
                <a:cs typeface="Arial" pitchFamily="34" charset="0"/>
              </a:rPr>
              <a:t>Improved</a:t>
            </a:r>
            <a:r>
              <a:rPr lang="es-MX" b="1" dirty="0">
                <a:solidFill>
                  <a:srgbClr val="FF0000"/>
                </a:solidFill>
                <a:latin typeface="Arial" pitchFamily="34" charset="0"/>
                <a:ea typeface="ＭＳ Ｐゴシック" pitchFamily="-65" charset="-128"/>
                <a:cs typeface="Arial" pitchFamily="34" charset="0"/>
              </a:rPr>
              <a:t> </a:t>
            </a:r>
            <a:r>
              <a:rPr lang="es-MX" b="1" dirty="0" err="1">
                <a:solidFill>
                  <a:srgbClr val="FF0000"/>
                </a:solidFill>
                <a:latin typeface="Arial" pitchFamily="34" charset="0"/>
                <a:ea typeface="ＭＳ Ｐゴシック" pitchFamily="-65" charset="-128"/>
                <a:cs typeface="Arial" pitchFamily="34" charset="0"/>
              </a:rPr>
              <a:t>headway</a:t>
            </a:r>
            <a:r>
              <a:rPr lang="es-MX" b="1" dirty="0">
                <a:solidFill>
                  <a:srgbClr val="FF0000"/>
                </a:solidFill>
                <a:latin typeface="Arial" pitchFamily="34" charset="0"/>
                <a:ea typeface="ＭＳ Ｐゴシック" pitchFamily="-65" charset="-128"/>
                <a:cs typeface="Arial" pitchFamily="34" charset="0"/>
              </a:rPr>
              <a:t> control</a:t>
            </a:r>
            <a:endParaRPr lang="es-ES" b="1" dirty="0">
              <a:solidFill>
                <a:srgbClr val="FF0000"/>
              </a:solidFill>
              <a:latin typeface="Arial" pitchFamily="34" charset="0"/>
              <a:ea typeface="ＭＳ Ｐゴシック" pitchFamily="-65" charset="-128"/>
              <a:cs typeface="Arial" pitchFamily="34" charset="0"/>
            </a:endParaRPr>
          </a:p>
        </p:txBody>
      </p:sp>
      <p:grpSp>
        <p:nvGrpSpPr>
          <p:cNvPr id="3" name="2 Grupo"/>
          <p:cNvGrpSpPr/>
          <p:nvPr/>
        </p:nvGrpSpPr>
        <p:grpSpPr>
          <a:xfrm>
            <a:off x="336954" y="1371600"/>
            <a:ext cx="8730846" cy="1760041"/>
            <a:chOff x="336954" y="1371600"/>
            <a:chExt cx="8730846" cy="1760041"/>
          </a:xfrm>
        </p:grpSpPr>
        <p:cxnSp>
          <p:nvCxnSpPr>
            <p:cNvPr id="24580" name="26 Conector recto de flecha"/>
            <p:cNvCxnSpPr>
              <a:cxnSpLocks noChangeShapeType="1"/>
            </p:cNvCxnSpPr>
            <p:nvPr/>
          </p:nvCxnSpPr>
          <p:spPr bwMode="auto">
            <a:xfrm rot="10800000">
              <a:off x="4876800" y="1373188"/>
              <a:ext cx="2819400" cy="99060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4581" name="28 Conector recto de flecha"/>
            <p:cNvCxnSpPr>
              <a:cxnSpLocks noChangeShapeType="1"/>
            </p:cNvCxnSpPr>
            <p:nvPr/>
          </p:nvCxnSpPr>
          <p:spPr bwMode="auto">
            <a:xfrm rot="10800000">
              <a:off x="6629400" y="1373188"/>
              <a:ext cx="1295400" cy="987425"/>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nvGrpSpPr>
            <p:cNvPr id="24582" name="21 Grupo"/>
            <p:cNvGrpSpPr>
              <a:grpSpLocks/>
            </p:cNvGrpSpPr>
            <p:nvPr/>
          </p:nvGrpSpPr>
          <p:grpSpPr bwMode="auto">
            <a:xfrm>
              <a:off x="336954" y="1371600"/>
              <a:ext cx="8730846" cy="1760041"/>
              <a:chOff x="336954" y="1371600"/>
              <a:chExt cx="8730846" cy="1760041"/>
            </a:xfrm>
          </p:grpSpPr>
          <p:sp>
            <p:nvSpPr>
              <p:cNvPr id="9" name="3 Título"/>
              <p:cNvSpPr txBox="1">
                <a:spLocks/>
              </p:cNvSpPr>
              <p:nvPr/>
            </p:nvSpPr>
            <p:spPr bwMode="auto">
              <a:xfrm>
                <a:off x="1905000" y="2362200"/>
                <a:ext cx="1447800" cy="685800"/>
              </a:xfrm>
              <a:prstGeom prst="rect">
                <a:avLst/>
              </a:prstGeom>
              <a:solidFill>
                <a:srgbClr val="333399">
                  <a:alpha val="10196"/>
                </a:srgbClr>
              </a:solidFill>
              <a:ln w="6350">
                <a:solidFill>
                  <a:srgbClr val="000080"/>
                </a:solidFill>
                <a:miter lim="800000"/>
                <a:headEnd/>
                <a:tailEnd/>
              </a:ln>
            </p:spPr>
            <p:txBody>
              <a:bodyPr anchor="ctr" anchorCtr="1"/>
              <a:lstStyle/>
              <a:p>
                <a:pPr algn="ctr" eaLnBrk="0" hangingPunct="0">
                  <a:defRPr/>
                </a:pPr>
                <a:r>
                  <a:rPr lang="es-MX" b="1" kern="0" dirty="0" err="1">
                    <a:solidFill>
                      <a:srgbClr val="00025A"/>
                    </a:solidFill>
                    <a:latin typeface="Arial" pitchFamily="-106" charset="0"/>
                    <a:ea typeface="ＭＳ Ｐゴシック" pitchFamily="-106" charset="-128"/>
                    <a:cs typeface="ＭＳ Ｐゴシック" pitchFamily="-106" charset="-128"/>
                  </a:rPr>
                  <a:t>Increase</a:t>
                </a:r>
                <a:endParaRPr lang="es-MX" b="1" kern="0" dirty="0">
                  <a:solidFill>
                    <a:srgbClr val="00025A"/>
                  </a:solidFill>
                  <a:latin typeface="Arial" pitchFamily="-106" charset="0"/>
                  <a:ea typeface="ＭＳ Ｐゴシック" pitchFamily="-106" charset="-128"/>
                  <a:cs typeface="ＭＳ Ｐゴシック" pitchFamily="-106" charset="-128"/>
                </a:endParaRPr>
              </a:p>
              <a:p>
                <a:pPr algn="ctr" eaLnBrk="0" hangingPunct="0">
                  <a:defRPr/>
                </a:pPr>
                <a:r>
                  <a:rPr lang="es-MX" b="1" kern="0" dirty="0" err="1">
                    <a:solidFill>
                      <a:srgbClr val="00025A"/>
                    </a:solidFill>
                    <a:latin typeface="Arial" pitchFamily="-106" charset="0"/>
                    <a:ea typeface="ＭＳ Ｐゴシック" pitchFamily="-106" charset="-128"/>
                    <a:cs typeface="ＭＳ Ｐゴシック" pitchFamily="-106" charset="-128"/>
                  </a:rPr>
                  <a:t>Speed</a:t>
                </a:r>
                <a:endParaRPr lang="es-ES" b="1" kern="0" dirty="0">
                  <a:solidFill>
                    <a:srgbClr val="00025A"/>
                  </a:solidFill>
                  <a:latin typeface="Arial" pitchFamily="-106" charset="0"/>
                  <a:ea typeface="ＭＳ Ｐゴシック" pitchFamily="-106" charset="-128"/>
                  <a:cs typeface="ＭＳ Ｐゴシック" pitchFamily="-106" charset="-128"/>
                </a:endParaRPr>
              </a:p>
            </p:txBody>
          </p:sp>
          <p:sp>
            <p:nvSpPr>
              <p:cNvPr id="11" name="3 Título"/>
              <p:cNvSpPr txBox="1">
                <a:spLocks/>
              </p:cNvSpPr>
              <p:nvPr/>
            </p:nvSpPr>
            <p:spPr bwMode="auto">
              <a:xfrm>
                <a:off x="7391400" y="2362200"/>
                <a:ext cx="1676400" cy="685800"/>
              </a:xfrm>
              <a:prstGeom prst="rect">
                <a:avLst/>
              </a:prstGeom>
              <a:solidFill>
                <a:srgbClr val="333399">
                  <a:alpha val="10196"/>
                </a:srgbClr>
              </a:solidFill>
              <a:ln w="6350">
                <a:solidFill>
                  <a:srgbClr val="000080"/>
                </a:solidFill>
                <a:miter lim="800000"/>
                <a:headEnd/>
                <a:tailEnd/>
              </a:ln>
            </p:spPr>
            <p:txBody>
              <a:bodyPr anchor="ctr" anchorCtr="1"/>
              <a:lstStyle/>
              <a:p>
                <a:pPr algn="ctr" eaLnBrk="0" hangingPunct="0">
                  <a:defRPr/>
                </a:pPr>
                <a:r>
                  <a:rPr lang="es-MX" b="1" kern="0" dirty="0">
                    <a:solidFill>
                      <a:srgbClr val="00025A"/>
                    </a:solidFill>
                    <a:latin typeface="Arial" pitchFamily="-106" charset="0"/>
                    <a:ea typeface="ＭＳ Ｐゴシック" pitchFamily="-106" charset="-128"/>
                    <a:cs typeface="ＭＳ Ｐゴシック" pitchFamily="-106" charset="-128"/>
                  </a:rPr>
                  <a:t>Regular </a:t>
                </a:r>
                <a:r>
                  <a:rPr lang="es-MX" b="1" kern="0" dirty="0" err="1">
                    <a:solidFill>
                      <a:srgbClr val="00025A"/>
                    </a:solidFill>
                    <a:latin typeface="Arial" pitchFamily="-106" charset="0"/>
                    <a:ea typeface="ＭＳ Ｐゴシック" pitchFamily="-106" charset="-128"/>
                    <a:cs typeface="ＭＳ Ｐゴシック" pitchFamily="-106" charset="-128"/>
                  </a:rPr>
                  <a:t>Headways</a:t>
                </a:r>
                <a:endParaRPr lang="es-ES" b="1" kern="0" dirty="0">
                  <a:solidFill>
                    <a:srgbClr val="00025A"/>
                  </a:solidFill>
                  <a:latin typeface="Arial" pitchFamily="-106" charset="0"/>
                  <a:ea typeface="ＭＳ Ｐゴシック" pitchFamily="-106" charset="-128"/>
                  <a:cs typeface="ＭＳ Ｐゴシック" pitchFamily="-106" charset="-128"/>
                </a:endParaRPr>
              </a:p>
            </p:txBody>
          </p:sp>
          <p:sp>
            <p:nvSpPr>
              <p:cNvPr id="24598" name="19 CuadroTexto"/>
              <p:cNvSpPr txBox="1">
                <a:spLocks noChangeArrowheads="1"/>
              </p:cNvSpPr>
              <p:nvPr/>
            </p:nvSpPr>
            <p:spPr bwMode="auto">
              <a:xfrm>
                <a:off x="336954" y="2362200"/>
                <a:ext cx="10326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s-MX" sz="2200" dirty="0" err="1">
                    <a:latin typeface="Arial" pitchFamily="34" charset="0"/>
                    <a:cs typeface="Arial" pitchFamily="34" charset="0"/>
                  </a:rPr>
                  <a:t>Main</a:t>
                </a:r>
                <a:r>
                  <a:rPr lang="es-MX" sz="2200" dirty="0">
                    <a:latin typeface="Arial" pitchFamily="34" charset="0"/>
                    <a:cs typeface="Arial" pitchFamily="34" charset="0"/>
                  </a:rPr>
                  <a:t> </a:t>
                </a:r>
              </a:p>
              <a:p>
                <a:pPr algn="ctr" eaLnBrk="1" hangingPunct="1"/>
                <a:r>
                  <a:rPr lang="es-MX" sz="2200" dirty="0">
                    <a:latin typeface="Arial" pitchFamily="34" charset="0"/>
                    <a:cs typeface="Arial" pitchFamily="34" charset="0"/>
                  </a:rPr>
                  <a:t>drivers</a:t>
                </a:r>
                <a:endParaRPr lang="es-ES" sz="2200" dirty="0">
                  <a:latin typeface="Arial" pitchFamily="34" charset="0"/>
                  <a:cs typeface="Arial" pitchFamily="34" charset="0"/>
                </a:endParaRPr>
              </a:p>
            </p:txBody>
          </p:sp>
          <p:cxnSp>
            <p:nvCxnSpPr>
              <p:cNvPr id="24599" name="21 Conector recto de flecha"/>
              <p:cNvCxnSpPr>
                <a:cxnSpLocks noChangeShapeType="1"/>
              </p:cNvCxnSpPr>
              <p:nvPr/>
            </p:nvCxnSpPr>
            <p:spPr bwMode="auto">
              <a:xfrm rot="5400000" flipH="1" flipV="1">
                <a:off x="2171701" y="1866900"/>
                <a:ext cx="990600" cy="3175"/>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4600" name="23 Conector recto de flecha"/>
              <p:cNvCxnSpPr>
                <a:cxnSpLocks noChangeShapeType="1"/>
              </p:cNvCxnSpPr>
              <p:nvPr/>
            </p:nvCxnSpPr>
            <p:spPr bwMode="auto">
              <a:xfrm rot="5400000" flipH="1" flipV="1">
                <a:off x="7657307" y="1866106"/>
                <a:ext cx="990600" cy="1587"/>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36" name="3 Título"/>
              <p:cNvSpPr txBox="1">
                <a:spLocks/>
              </p:cNvSpPr>
              <p:nvPr/>
            </p:nvSpPr>
            <p:spPr bwMode="auto">
              <a:xfrm>
                <a:off x="5486400" y="2362200"/>
                <a:ext cx="1828800" cy="685800"/>
              </a:xfrm>
              <a:prstGeom prst="rect">
                <a:avLst/>
              </a:prstGeom>
              <a:solidFill>
                <a:srgbClr val="333399">
                  <a:alpha val="10196"/>
                </a:srgbClr>
              </a:solidFill>
              <a:ln w="6350">
                <a:solidFill>
                  <a:srgbClr val="000080"/>
                </a:solidFill>
                <a:miter lim="800000"/>
                <a:headEnd/>
                <a:tailEnd/>
              </a:ln>
            </p:spPr>
            <p:txBody>
              <a:bodyPr anchor="ctr" anchorCtr="1"/>
              <a:lstStyle/>
              <a:p>
                <a:pPr algn="ctr" eaLnBrk="0" hangingPunct="0">
                  <a:defRPr/>
                </a:pPr>
                <a:r>
                  <a:rPr lang="es-MX" b="1" kern="0" dirty="0" err="1">
                    <a:solidFill>
                      <a:srgbClr val="00025A"/>
                    </a:solidFill>
                    <a:latin typeface="Arial" pitchFamily="-106" charset="0"/>
                    <a:ea typeface="ＭＳ Ｐゴシック" pitchFamily="-106" charset="-128"/>
                    <a:cs typeface="ＭＳ Ｐゴシック" pitchFamily="-106" charset="-128"/>
                  </a:rPr>
                  <a:t>Increase</a:t>
                </a:r>
                <a:r>
                  <a:rPr lang="es-MX" b="1" kern="0" dirty="0">
                    <a:solidFill>
                      <a:srgbClr val="00025A"/>
                    </a:solidFill>
                    <a:latin typeface="Arial" pitchFamily="-106" charset="0"/>
                    <a:ea typeface="ＭＳ Ｐゴシック" pitchFamily="-106" charset="-128"/>
                    <a:cs typeface="ＭＳ Ｐゴシック" pitchFamily="-106" charset="-128"/>
                  </a:rPr>
                  <a:t> </a:t>
                </a:r>
                <a:r>
                  <a:rPr lang="es-MX" b="1" kern="0" dirty="0" err="1">
                    <a:solidFill>
                      <a:srgbClr val="00025A"/>
                    </a:solidFill>
                    <a:latin typeface="Arial" pitchFamily="-106" charset="0"/>
                    <a:ea typeface="ＭＳ Ｐゴシック" pitchFamily="-106" charset="-128"/>
                    <a:cs typeface="ＭＳ Ｐゴシック" pitchFamily="-106" charset="-128"/>
                  </a:rPr>
                  <a:t>Capacity</a:t>
                </a:r>
                <a:endParaRPr lang="es-ES" b="1" kern="0" dirty="0">
                  <a:solidFill>
                    <a:srgbClr val="00025A"/>
                  </a:solidFill>
                  <a:latin typeface="Arial" pitchFamily="-106" charset="0"/>
                  <a:ea typeface="ＭＳ Ｐゴシック" pitchFamily="-106" charset="-128"/>
                  <a:cs typeface="ＭＳ Ｐゴシック" pitchFamily="-106" charset="-128"/>
                </a:endParaRPr>
              </a:p>
            </p:txBody>
          </p:sp>
          <p:cxnSp>
            <p:nvCxnSpPr>
              <p:cNvPr id="24602" name="36 Conector recto de flecha"/>
              <p:cNvCxnSpPr>
                <a:cxnSpLocks noChangeShapeType="1"/>
              </p:cNvCxnSpPr>
              <p:nvPr/>
            </p:nvCxnSpPr>
            <p:spPr bwMode="auto">
              <a:xfrm rot="5400000" flipH="1" flipV="1">
                <a:off x="5828507" y="1866106"/>
                <a:ext cx="990600" cy="1587"/>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 name="3 Título"/>
              <p:cNvSpPr txBox="1">
                <a:spLocks/>
              </p:cNvSpPr>
              <p:nvPr/>
            </p:nvSpPr>
            <p:spPr bwMode="auto">
              <a:xfrm>
                <a:off x="3581400" y="2362200"/>
                <a:ext cx="1752600" cy="685800"/>
              </a:xfrm>
              <a:prstGeom prst="rect">
                <a:avLst/>
              </a:prstGeom>
              <a:solidFill>
                <a:srgbClr val="333399">
                  <a:alpha val="10196"/>
                </a:srgbClr>
              </a:solidFill>
              <a:ln w="6350">
                <a:solidFill>
                  <a:srgbClr val="000080"/>
                </a:solidFill>
                <a:miter lim="800000"/>
                <a:headEnd/>
                <a:tailEnd/>
              </a:ln>
            </p:spPr>
            <p:txBody>
              <a:bodyPr anchor="ctr" anchorCtr="1"/>
              <a:lstStyle/>
              <a:p>
                <a:pPr algn="ctr" eaLnBrk="0" hangingPunct="0">
                  <a:defRPr/>
                </a:pPr>
                <a:r>
                  <a:rPr lang="es-MX" b="1" kern="0" dirty="0" err="1">
                    <a:solidFill>
                      <a:srgbClr val="00025A"/>
                    </a:solidFill>
                    <a:latin typeface="Arial" pitchFamily="-106" charset="0"/>
                    <a:ea typeface="ＭＳ Ｐゴシック" pitchFamily="-106" charset="-128"/>
                    <a:cs typeface="ＭＳ Ｐゴシック" pitchFamily="-106" charset="-128"/>
                  </a:rPr>
                  <a:t>Increase</a:t>
                </a:r>
                <a:r>
                  <a:rPr lang="es-MX" b="1" kern="0" dirty="0">
                    <a:solidFill>
                      <a:srgbClr val="00025A"/>
                    </a:solidFill>
                    <a:latin typeface="Arial" pitchFamily="-106" charset="0"/>
                    <a:ea typeface="ＭＳ Ｐゴシック" pitchFamily="-106" charset="-128"/>
                    <a:cs typeface="ＭＳ Ｐゴシック" pitchFamily="-106" charset="-128"/>
                  </a:rPr>
                  <a:t> </a:t>
                </a:r>
                <a:r>
                  <a:rPr lang="es-MX" b="1" kern="0" dirty="0" err="1">
                    <a:solidFill>
                      <a:srgbClr val="00025A"/>
                    </a:solidFill>
                    <a:latin typeface="Arial" pitchFamily="-106" charset="0"/>
                    <a:ea typeface="ＭＳ Ｐゴシック" pitchFamily="-106" charset="-128"/>
                    <a:cs typeface="ＭＳ Ｐゴシック" pitchFamily="-106" charset="-128"/>
                  </a:rPr>
                  <a:t>Frequency</a:t>
                </a:r>
                <a:endParaRPr lang="es-ES" b="1" kern="0" dirty="0">
                  <a:solidFill>
                    <a:srgbClr val="00025A"/>
                  </a:solidFill>
                  <a:latin typeface="Arial" pitchFamily="-106" charset="0"/>
                  <a:ea typeface="ＭＳ Ｐゴシック" pitchFamily="-106" charset="-128"/>
                  <a:cs typeface="ＭＳ Ｐゴシック" pitchFamily="-106" charset="-128"/>
                </a:endParaRPr>
              </a:p>
            </p:txBody>
          </p:sp>
          <p:cxnSp>
            <p:nvCxnSpPr>
              <p:cNvPr id="24604" name="44 Conector recto de flecha"/>
              <p:cNvCxnSpPr>
                <a:cxnSpLocks noChangeShapeType="1"/>
              </p:cNvCxnSpPr>
              <p:nvPr/>
            </p:nvCxnSpPr>
            <p:spPr bwMode="auto">
              <a:xfrm rot="5400000" flipH="1" flipV="1">
                <a:off x="3847307" y="1866106"/>
                <a:ext cx="990600" cy="1587"/>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grpSp>
          <p:nvGrpSpPr>
            <p:cNvPr id="24584" name="22 Grupo"/>
            <p:cNvGrpSpPr>
              <a:grpSpLocks/>
            </p:cNvGrpSpPr>
            <p:nvPr/>
          </p:nvGrpSpPr>
          <p:grpSpPr bwMode="auto">
            <a:xfrm>
              <a:off x="3200400" y="2724150"/>
              <a:ext cx="2362200" cy="4763"/>
              <a:chOff x="3200400" y="2724150"/>
              <a:chExt cx="2362200" cy="4763"/>
            </a:xfrm>
          </p:grpSpPr>
          <p:cxnSp>
            <p:nvCxnSpPr>
              <p:cNvPr id="24594" name="37 Conector recto de flecha"/>
              <p:cNvCxnSpPr>
                <a:cxnSpLocks noChangeShapeType="1"/>
              </p:cNvCxnSpPr>
              <p:nvPr/>
            </p:nvCxnSpPr>
            <p:spPr bwMode="auto">
              <a:xfrm>
                <a:off x="3200400" y="2727325"/>
                <a:ext cx="533400" cy="1588"/>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4595" name="39 Conector recto de flecha"/>
              <p:cNvCxnSpPr>
                <a:cxnSpLocks noChangeShapeType="1"/>
              </p:cNvCxnSpPr>
              <p:nvPr/>
            </p:nvCxnSpPr>
            <p:spPr bwMode="auto">
              <a:xfrm flipV="1">
                <a:off x="5181600" y="2724150"/>
                <a:ext cx="381000" cy="3175"/>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grpSp>
      <p:sp>
        <p:nvSpPr>
          <p:cNvPr id="39" name="3 Título"/>
          <p:cNvSpPr txBox="1">
            <a:spLocks/>
          </p:cNvSpPr>
          <p:nvPr/>
        </p:nvSpPr>
        <p:spPr bwMode="auto">
          <a:xfrm>
            <a:off x="1981200" y="685800"/>
            <a:ext cx="1447800" cy="685800"/>
          </a:xfrm>
          <a:prstGeom prst="rect">
            <a:avLst/>
          </a:prstGeom>
          <a:solidFill>
            <a:srgbClr val="333399">
              <a:alpha val="10196"/>
            </a:srgbClr>
          </a:solidFill>
          <a:ln w="6350">
            <a:solidFill>
              <a:srgbClr val="000080"/>
            </a:solidFill>
            <a:miter lim="800000"/>
            <a:headEnd/>
            <a:tailEnd/>
          </a:ln>
        </p:spPr>
        <p:txBody>
          <a:bodyPr anchor="ctr" anchorCtr="1"/>
          <a:lstStyle/>
          <a:p>
            <a:pPr algn="ctr" eaLnBrk="0" hangingPunct="0">
              <a:defRPr/>
            </a:pPr>
            <a:r>
              <a:rPr lang="es-MX" b="1" kern="0" dirty="0" err="1">
                <a:solidFill>
                  <a:srgbClr val="00025A"/>
                </a:solidFill>
                <a:latin typeface="Arial" pitchFamily="34" charset="0"/>
                <a:ea typeface="ＭＳ Ｐゴシック" pitchFamily="-65" charset="-128"/>
                <a:cs typeface="ＭＳ Ｐゴシック" pitchFamily="-106" charset="-128"/>
              </a:rPr>
              <a:t>Fast</a:t>
            </a:r>
            <a:endParaRPr lang="es-ES" b="1" kern="0" dirty="0">
              <a:solidFill>
                <a:srgbClr val="00025A"/>
              </a:solidFill>
              <a:latin typeface="Arial" pitchFamily="34" charset="0"/>
              <a:ea typeface="ＭＳ Ｐゴシック" pitchFamily="-65" charset="-128"/>
              <a:cs typeface="ＭＳ Ｐゴシック" pitchFamily="-106" charset="-128"/>
            </a:endParaRPr>
          </a:p>
        </p:txBody>
      </p:sp>
      <p:sp>
        <p:nvSpPr>
          <p:cNvPr id="42" name="3 Título"/>
          <p:cNvSpPr txBox="1">
            <a:spLocks/>
          </p:cNvSpPr>
          <p:nvPr/>
        </p:nvSpPr>
        <p:spPr bwMode="auto">
          <a:xfrm>
            <a:off x="5562600" y="685800"/>
            <a:ext cx="1447800" cy="685800"/>
          </a:xfrm>
          <a:prstGeom prst="rect">
            <a:avLst/>
          </a:prstGeom>
          <a:solidFill>
            <a:srgbClr val="333399">
              <a:alpha val="10196"/>
            </a:srgbClr>
          </a:solidFill>
          <a:ln w="6350">
            <a:solidFill>
              <a:srgbClr val="000080"/>
            </a:solidFill>
            <a:miter lim="800000"/>
            <a:headEnd/>
            <a:tailEnd/>
          </a:ln>
        </p:spPr>
        <p:txBody>
          <a:bodyPr anchor="ctr" anchorCtr="1"/>
          <a:lstStyle/>
          <a:p>
            <a:pPr algn="ctr" eaLnBrk="0" hangingPunct="0">
              <a:defRPr/>
            </a:pPr>
            <a:r>
              <a:rPr lang="es-MX" b="1" kern="0" dirty="0" err="1">
                <a:solidFill>
                  <a:srgbClr val="00025A"/>
                </a:solidFill>
                <a:latin typeface="Arial" pitchFamily="-106" charset="0"/>
                <a:ea typeface="ＭＳ Ｐゴシック" pitchFamily="-106" charset="-128"/>
                <a:cs typeface="ＭＳ Ｐゴシック" pitchFamily="-106" charset="-128"/>
              </a:rPr>
              <a:t>Comfort</a:t>
            </a:r>
            <a:endParaRPr lang="es-ES" b="1" kern="0" dirty="0">
              <a:solidFill>
                <a:srgbClr val="00025A"/>
              </a:solidFill>
              <a:latin typeface="Arial" pitchFamily="-106" charset="0"/>
              <a:ea typeface="ＭＳ Ｐゴシック" pitchFamily="-106" charset="-128"/>
              <a:cs typeface="ＭＳ Ｐゴシック" pitchFamily="-106" charset="-128"/>
            </a:endParaRPr>
          </a:p>
        </p:txBody>
      </p:sp>
      <p:sp>
        <p:nvSpPr>
          <p:cNvPr id="49" name="3 Título"/>
          <p:cNvSpPr txBox="1">
            <a:spLocks/>
          </p:cNvSpPr>
          <p:nvPr/>
        </p:nvSpPr>
        <p:spPr bwMode="auto">
          <a:xfrm>
            <a:off x="3581400" y="684213"/>
            <a:ext cx="1752600" cy="685800"/>
          </a:xfrm>
          <a:prstGeom prst="rect">
            <a:avLst/>
          </a:prstGeom>
          <a:solidFill>
            <a:srgbClr val="333399">
              <a:alpha val="10196"/>
            </a:srgbClr>
          </a:solidFill>
          <a:ln w="6350">
            <a:solidFill>
              <a:srgbClr val="000080"/>
            </a:solidFill>
            <a:miter lim="800000"/>
            <a:headEnd/>
            <a:tailEnd/>
          </a:ln>
        </p:spPr>
        <p:txBody>
          <a:bodyPr anchor="ctr" anchorCtr="1"/>
          <a:lstStyle/>
          <a:p>
            <a:pPr algn="ctr" eaLnBrk="0" hangingPunct="0">
              <a:defRPr/>
            </a:pPr>
            <a:r>
              <a:rPr lang="es-MX" b="1" kern="0" dirty="0" err="1">
                <a:solidFill>
                  <a:srgbClr val="00025A"/>
                </a:solidFill>
                <a:latin typeface="Arial" pitchFamily="-106" charset="0"/>
                <a:ea typeface="ＭＳ Ｐゴシック" pitchFamily="-106" charset="-128"/>
                <a:cs typeface="ＭＳ Ｐゴシック" pitchFamily="-106" charset="-128"/>
              </a:rPr>
              <a:t>Low</a:t>
            </a:r>
            <a:r>
              <a:rPr lang="es-MX" b="1" kern="0" dirty="0">
                <a:solidFill>
                  <a:srgbClr val="00025A"/>
                </a:solidFill>
                <a:latin typeface="Arial" pitchFamily="-106" charset="0"/>
                <a:ea typeface="ＭＳ Ｐゴシック" pitchFamily="-106" charset="-128"/>
                <a:cs typeface="ＭＳ Ｐゴシック" pitchFamily="-106" charset="-128"/>
              </a:rPr>
              <a:t> </a:t>
            </a:r>
            <a:r>
              <a:rPr lang="es-MX" b="1" kern="0" dirty="0" err="1">
                <a:solidFill>
                  <a:srgbClr val="00025A"/>
                </a:solidFill>
                <a:latin typeface="Arial" pitchFamily="-106" charset="0"/>
                <a:ea typeface="ＭＳ Ｐゴシック" pitchFamily="-106" charset="-128"/>
                <a:cs typeface="ＭＳ Ｐゴシック" pitchFamily="-106" charset="-128"/>
              </a:rPr>
              <a:t>waits</a:t>
            </a:r>
            <a:endParaRPr lang="es-ES" b="1" kern="0" dirty="0">
              <a:solidFill>
                <a:srgbClr val="00025A"/>
              </a:solidFill>
              <a:latin typeface="Arial" pitchFamily="-106" charset="0"/>
              <a:ea typeface="ＭＳ Ｐゴシック" pitchFamily="-106" charset="-128"/>
              <a:cs typeface="ＭＳ Ｐゴシック" pitchFamily="-106" charset="-128"/>
            </a:endParaRPr>
          </a:p>
        </p:txBody>
      </p:sp>
      <p:sp>
        <p:nvSpPr>
          <p:cNvPr id="51" name="3 Título"/>
          <p:cNvSpPr txBox="1">
            <a:spLocks/>
          </p:cNvSpPr>
          <p:nvPr/>
        </p:nvSpPr>
        <p:spPr bwMode="auto">
          <a:xfrm>
            <a:off x="7391400" y="685800"/>
            <a:ext cx="1447800" cy="685800"/>
          </a:xfrm>
          <a:prstGeom prst="rect">
            <a:avLst/>
          </a:prstGeom>
          <a:solidFill>
            <a:srgbClr val="333399">
              <a:alpha val="10196"/>
            </a:srgbClr>
          </a:solidFill>
          <a:ln w="6350">
            <a:solidFill>
              <a:srgbClr val="000080"/>
            </a:solidFill>
            <a:miter lim="800000"/>
            <a:headEnd/>
            <a:tailEnd/>
          </a:ln>
        </p:spPr>
        <p:txBody>
          <a:bodyPr anchor="ctr" anchorCtr="1"/>
          <a:lstStyle/>
          <a:p>
            <a:pPr algn="ctr" eaLnBrk="0" hangingPunct="0">
              <a:defRPr/>
            </a:pPr>
            <a:r>
              <a:rPr lang="es-MX" b="1" kern="0" dirty="0" err="1">
                <a:solidFill>
                  <a:srgbClr val="00025A"/>
                </a:solidFill>
                <a:latin typeface="Arial" pitchFamily="-106" charset="0"/>
                <a:ea typeface="ＭＳ Ｐゴシック" pitchFamily="-106" charset="-128"/>
                <a:cs typeface="ＭＳ Ｐゴシック" pitchFamily="-106" charset="-128"/>
              </a:rPr>
              <a:t>Reliable</a:t>
            </a:r>
            <a:endParaRPr lang="es-ES" b="1" kern="0" dirty="0">
              <a:solidFill>
                <a:srgbClr val="00025A"/>
              </a:solidFill>
              <a:latin typeface="Arial" pitchFamily="-106" charset="0"/>
              <a:ea typeface="ＭＳ Ｐゴシック" pitchFamily="-106" charset="-128"/>
              <a:cs typeface="ＭＳ Ｐゴシック" pitchFamily="-106" charset="-128"/>
            </a:endParaRPr>
          </a:p>
        </p:txBody>
      </p:sp>
      <p:grpSp>
        <p:nvGrpSpPr>
          <p:cNvPr id="2" name="1 Grupo"/>
          <p:cNvGrpSpPr/>
          <p:nvPr/>
        </p:nvGrpSpPr>
        <p:grpSpPr>
          <a:xfrm>
            <a:off x="3581400" y="682625"/>
            <a:ext cx="5484813" cy="2365375"/>
            <a:chOff x="3581400" y="682625"/>
            <a:chExt cx="5484813" cy="2365375"/>
          </a:xfrm>
        </p:grpSpPr>
        <p:sp>
          <p:nvSpPr>
            <p:cNvPr id="40" name="39 Rectángulo"/>
            <p:cNvSpPr>
              <a:spLocks noChangeArrowheads="1"/>
            </p:cNvSpPr>
            <p:nvPr/>
          </p:nvSpPr>
          <p:spPr bwMode="auto">
            <a:xfrm>
              <a:off x="7391400" y="2360613"/>
              <a:ext cx="1674813" cy="687387"/>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s-ES"/>
            </a:p>
          </p:txBody>
        </p:sp>
        <p:grpSp>
          <p:nvGrpSpPr>
            <p:cNvPr id="4" name="57 Grupo"/>
            <p:cNvGrpSpPr>
              <a:grpSpLocks/>
            </p:cNvGrpSpPr>
            <p:nvPr/>
          </p:nvGrpSpPr>
          <p:grpSpPr bwMode="auto">
            <a:xfrm>
              <a:off x="3581400" y="682625"/>
              <a:ext cx="5260975" cy="688975"/>
              <a:chOff x="3581400" y="682625"/>
              <a:chExt cx="5260430" cy="688975"/>
            </a:xfrm>
          </p:grpSpPr>
          <p:sp>
            <p:nvSpPr>
              <p:cNvPr id="24591" name="56 Rectángulo"/>
              <p:cNvSpPr>
                <a:spLocks noChangeArrowheads="1"/>
              </p:cNvSpPr>
              <p:nvPr/>
            </p:nvSpPr>
            <p:spPr bwMode="auto">
              <a:xfrm>
                <a:off x="3581400" y="682625"/>
                <a:ext cx="1752418" cy="687387"/>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s-ES"/>
              </a:p>
            </p:txBody>
          </p:sp>
          <p:sp>
            <p:nvSpPr>
              <p:cNvPr id="24592" name="53 Rectángulo"/>
              <p:cNvSpPr>
                <a:spLocks noChangeArrowheads="1"/>
              </p:cNvSpPr>
              <p:nvPr/>
            </p:nvSpPr>
            <p:spPr bwMode="auto">
              <a:xfrm>
                <a:off x="5562600" y="684213"/>
                <a:ext cx="1447800" cy="687387"/>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s-ES"/>
              </a:p>
            </p:txBody>
          </p:sp>
          <p:sp>
            <p:nvSpPr>
              <p:cNvPr id="24593" name="54 Rectángulo"/>
              <p:cNvSpPr>
                <a:spLocks noChangeArrowheads="1"/>
              </p:cNvSpPr>
              <p:nvPr/>
            </p:nvSpPr>
            <p:spPr bwMode="auto">
              <a:xfrm>
                <a:off x="7391400" y="684213"/>
                <a:ext cx="1450430" cy="687387"/>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s-ES"/>
              </a:p>
            </p:txBody>
          </p:sp>
        </p:grpSp>
      </p:grpSp>
    </p:spTree>
    <p:extLst>
      <p:ext uri="{BB962C8B-B14F-4D97-AF65-F5344CB8AC3E}">
        <p14:creationId xmlns:p14="http://schemas.microsoft.com/office/powerpoint/2010/main" val="478486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3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3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200"/>
            <a:ext cx="8229600" cy="1143000"/>
          </a:xfrm>
        </p:spPr>
        <p:txBody>
          <a:bodyPr/>
          <a:lstStyle/>
          <a:p>
            <a:r>
              <a:rPr lang="es-CL" dirty="0" err="1" smtClean="0">
                <a:solidFill>
                  <a:srgbClr val="FF0000"/>
                </a:solidFill>
              </a:rPr>
              <a:t>Results</a:t>
            </a:r>
            <a:r>
              <a:rPr lang="es-CL" dirty="0" smtClean="0">
                <a:solidFill>
                  <a:srgbClr val="FF0000"/>
                </a:solidFill>
              </a:rPr>
              <a:t> </a:t>
            </a:r>
            <a:endParaRPr lang="es-CL" dirty="0">
              <a:solidFill>
                <a:srgbClr val="FF0000"/>
              </a:solidFill>
            </a:endParaRPr>
          </a:p>
        </p:txBody>
      </p:sp>
      <p:sp>
        <p:nvSpPr>
          <p:cNvPr id="3" name="2 CuadroTexto"/>
          <p:cNvSpPr txBox="1"/>
          <p:nvPr/>
        </p:nvSpPr>
        <p:spPr>
          <a:xfrm>
            <a:off x="381000" y="2286000"/>
            <a:ext cx="8534400" cy="3323987"/>
          </a:xfrm>
          <a:prstGeom prst="rect">
            <a:avLst/>
          </a:prstGeom>
          <a:noFill/>
        </p:spPr>
        <p:txBody>
          <a:bodyPr wrap="square" rtlCol="0">
            <a:spAutoFit/>
          </a:bodyPr>
          <a:lstStyle/>
          <a:p>
            <a:pPr algn="ctr">
              <a:lnSpc>
                <a:spcPct val="150000"/>
              </a:lnSpc>
            </a:pPr>
            <a:r>
              <a:rPr lang="en-US" sz="2000" dirty="0" smtClean="0">
                <a:latin typeface="Arial" pitchFamily="34" charset="0"/>
                <a:cs typeface="Arial" pitchFamily="34" charset="0"/>
              </a:rPr>
              <a:t>We will only show the impact of Holding only and for scenario # 1</a:t>
            </a:r>
          </a:p>
          <a:p>
            <a:pPr algn="ctr">
              <a:lnSpc>
                <a:spcPct val="150000"/>
              </a:lnSpc>
            </a:pPr>
            <a:endParaRPr lang="en-US" sz="2000" dirty="0">
              <a:latin typeface="Arial" pitchFamily="34" charset="0"/>
              <a:cs typeface="Arial" pitchFamily="34" charset="0"/>
            </a:endParaRPr>
          </a:p>
          <a:p>
            <a:pPr algn="ctr">
              <a:lnSpc>
                <a:spcPct val="150000"/>
              </a:lnSpc>
            </a:pPr>
            <a:endParaRPr lang="en-US" sz="2000" dirty="0" smtClean="0">
              <a:latin typeface="Arial" pitchFamily="34" charset="0"/>
              <a:cs typeface="Arial" pitchFamily="34" charset="0"/>
            </a:endParaRPr>
          </a:p>
          <a:p>
            <a:pPr algn="ctr">
              <a:lnSpc>
                <a:spcPct val="150000"/>
              </a:lnSpc>
            </a:pPr>
            <a:r>
              <a:rPr lang="en-US" sz="2000" dirty="0" smtClean="0">
                <a:latin typeface="Arial" pitchFamily="34" charset="0"/>
                <a:cs typeface="Arial" pitchFamily="34" charset="0"/>
              </a:rPr>
              <a:t>For the other scenarios, impacts are similar</a:t>
            </a:r>
          </a:p>
          <a:p>
            <a:pPr algn="ctr">
              <a:lnSpc>
                <a:spcPct val="150000"/>
              </a:lnSpc>
            </a:pPr>
            <a:endParaRPr lang="en-US" sz="2000" dirty="0">
              <a:latin typeface="Arial" pitchFamily="34" charset="0"/>
              <a:cs typeface="Arial" pitchFamily="34" charset="0"/>
            </a:endParaRPr>
          </a:p>
          <a:p>
            <a:pPr algn="ctr">
              <a:lnSpc>
                <a:spcPct val="150000"/>
              </a:lnSpc>
            </a:pPr>
            <a:endParaRPr lang="en-US" sz="2000" dirty="0" smtClean="0">
              <a:latin typeface="Arial" pitchFamily="34" charset="0"/>
              <a:cs typeface="Arial" pitchFamily="34" charset="0"/>
            </a:endParaRPr>
          </a:p>
          <a:p>
            <a:pPr algn="ctr">
              <a:lnSpc>
                <a:spcPct val="150000"/>
              </a:lnSpc>
            </a:pPr>
            <a:r>
              <a:rPr lang="en-US" sz="2000" dirty="0" smtClean="0">
                <a:latin typeface="Arial" pitchFamily="34" charset="0"/>
                <a:cs typeface="Arial" pitchFamily="34" charset="0"/>
              </a:rPr>
              <a:t>For the other strategies impacts are even higher</a:t>
            </a:r>
          </a:p>
        </p:txBody>
      </p:sp>
    </p:spTree>
    <p:extLst>
      <p:ext uri="{BB962C8B-B14F-4D97-AF65-F5344CB8AC3E}">
        <p14:creationId xmlns:p14="http://schemas.microsoft.com/office/powerpoint/2010/main" val="292331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74286166"/>
              </p:ext>
            </p:extLst>
          </p:nvPr>
        </p:nvGraphicFramePr>
        <p:xfrm>
          <a:off x="1905000" y="1371604"/>
          <a:ext cx="5105399" cy="4790352"/>
        </p:xfrm>
        <a:graphic>
          <a:graphicData uri="http://schemas.openxmlformats.org/drawingml/2006/table">
            <a:tbl>
              <a:tblPr/>
              <a:tblGrid>
                <a:gridCol w="1459604"/>
                <a:gridCol w="1093097"/>
                <a:gridCol w="1276992"/>
                <a:gridCol w="1275706"/>
              </a:tblGrid>
              <a:tr h="309796">
                <a:tc>
                  <a:txBody>
                    <a:bodyPr/>
                    <a:lstStyle/>
                    <a:p>
                      <a:pPr>
                        <a:lnSpc>
                          <a:spcPct val="115000"/>
                        </a:lnSpc>
                        <a:spcAft>
                          <a:spcPts val="0"/>
                        </a:spcAft>
                      </a:pPr>
                      <a:r>
                        <a:rPr lang="en-US" sz="1600" dirty="0">
                          <a:solidFill>
                            <a:srgbClr val="000000"/>
                          </a:solidFill>
                          <a:latin typeface="Times New Roman"/>
                          <a:ea typeface="Times New Roman"/>
                          <a:cs typeface="Calibri"/>
                        </a:rPr>
                        <a:t> </a:t>
                      </a:r>
                      <a:endParaRPr lang="es-CL" sz="2000" dirty="0">
                        <a:latin typeface="Calibri"/>
                        <a:ea typeface="Calibri"/>
                        <a:cs typeface="Calibri"/>
                      </a:endParaRPr>
                    </a:p>
                  </a:txBody>
                  <a:tcPr marL="44450" marR="44450" marT="0" marB="0" anchor="b">
                    <a:lnL>
                      <a:noFill/>
                    </a:lnL>
                    <a:lnR>
                      <a:noFill/>
                    </a:lnR>
                    <a:lnT>
                      <a:noFill/>
                    </a:lnT>
                    <a:lnB>
                      <a:noFill/>
                    </a:lnB>
                    <a:solidFill>
                      <a:srgbClr val="FFFFFF"/>
                    </a:solidFill>
                  </a:tcPr>
                </a:tc>
                <a:tc gridSpan="3">
                  <a:txBody>
                    <a:bodyPr/>
                    <a:lstStyle/>
                    <a:p>
                      <a:pPr algn="ctr">
                        <a:lnSpc>
                          <a:spcPct val="115000"/>
                        </a:lnSpc>
                        <a:spcAft>
                          <a:spcPts val="0"/>
                        </a:spcAft>
                      </a:pPr>
                      <a:endParaRPr lang="es-CL" sz="2000" b="1" dirty="0">
                        <a:latin typeface="Calibri"/>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CL"/>
                    </a:p>
                  </a:txBody>
                  <a:tcPr/>
                </a:tc>
                <a:tc hMerge="1">
                  <a:txBody>
                    <a:bodyPr/>
                    <a:lstStyle/>
                    <a:p>
                      <a:endParaRPr lang="es-CL"/>
                    </a:p>
                  </a:txBody>
                  <a:tcPr/>
                </a:tc>
              </a:tr>
              <a:tr h="309796">
                <a:tc>
                  <a:txBody>
                    <a:bodyPr/>
                    <a:lstStyle/>
                    <a:p>
                      <a:pPr>
                        <a:lnSpc>
                          <a:spcPct val="115000"/>
                        </a:lnSpc>
                        <a:spcAft>
                          <a:spcPts val="0"/>
                        </a:spcAft>
                      </a:pPr>
                      <a:r>
                        <a:rPr lang="es-CL" sz="1600" dirty="0">
                          <a:solidFill>
                            <a:srgbClr val="000000"/>
                          </a:solidFill>
                          <a:latin typeface="Times New Roman"/>
                          <a:ea typeface="Times New Roman"/>
                          <a:cs typeface="Calibri"/>
                        </a:rPr>
                        <a:t> </a:t>
                      </a:r>
                      <a:endParaRPr lang="es-CL" sz="2000" dirty="0">
                        <a:latin typeface="Calibri"/>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b="1" dirty="0">
                          <a:solidFill>
                            <a:srgbClr val="000000"/>
                          </a:solidFill>
                          <a:latin typeface="Arial" pitchFamily="34" charset="0"/>
                          <a:ea typeface="Times New Roman"/>
                          <a:cs typeface="Arial" pitchFamily="34" charset="0"/>
                        </a:rPr>
                        <a:t>No</a:t>
                      </a:r>
                      <a:endParaRPr lang="es-CL" sz="2000" b="1"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b="1" dirty="0" err="1">
                          <a:solidFill>
                            <a:srgbClr val="000000"/>
                          </a:solidFill>
                          <a:latin typeface="Arial" pitchFamily="34" charset="0"/>
                          <a:ea typeface="Times New Roman"/>
                          <a:cs typeface="Arial" pitchFamily="34" charset="0"/>
                        </a:rPr>
                        <a:t>Threshold</a:t>
                      </a:r>
                      <a:endParaRPr lang="es-CL" sz="2000" b="1"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b="1" dirty="0">
                          <a:solidFill>
                            <a:srgbClr val="000000"/>
                          </a:solidFill>
                          <a:latin typeface="Arial" pitchFamily="34" charset="0"/>
                          <a:ea typeface="Times New Roman"/>
                          <a:cs typeface="Arial" pitchFamily="34" charset="0"/>
                        </a:rPr>
                        <a:t>HRT</a:t>
                      </a:r>
                      <a:endParaRPr lang="es-CL" sz="2000" b="1"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25287">
                <a:tc>
                  <a:txBody>
                    <a:bodyPr/>
                    <a:lstStyle/>
                    <a:p>
                      <a:pPr>
                        <a:lnSpc>
                          <a:spcPct val="115000"/>
                        </a:lnSpc>
                        <a:spcAft>
                          <a:spcPts val="0"/>
                        </a:spcAft>
                      </a:pPr>
                      <a:r>
                        <a:rPr lang="es-CL" sz="1600" dirty="0">
                          <a:solidFill>
                            <a:srgbClr val="000000"/>
                          </a:solidFill>
                          <a:latin typeface="Times New Roman"/>
                          <a:ea typeface="Times New Roman"/>
                          <a:cs typeface="Calibri"/>
                        </a:rPr>
                        <a:t> </a:t>
                      </a:r>
                      <a:endParaRPr lang="es-CL" sz="2000" dirty="0">
                        <a:latin typeface="Calibri"/>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b="1" dirty="0">
                          <a:solidFill>
                            <a:srgbClr val="000000"/>
                          </a:solidFill>
                          <a:latin typeface="Arial" pitchFamily="34" charset="0"/>
                          <a:ea typeface="Times New Roman"/>
                          <a:cs typeface="Arial" pitchFamily="34" charset="0"/>
                        </a:rPr>
                        <a:t>control</a:t>
                      </a:r>
                      <a:endParaRPr lang="es-CL" sz="2000" b="1"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b="1" dirty="0">
                          <a:solidFill>
                            <a:srgbClr val="000000"/>
                          </a:solidFill>
                          <a:latin typeface="Arial" pitchFamily="34" charset="0"/>
                          <a:ea typeface="Times New Roman"/>
                          <a:cs typeface="Arial" pitchFamily="34" charset="0"/>
                        </a:rPr>
                        <a:t>control</a:t>
                      </a:r>
                      <a:endParaRPr lang="es-CL" sz="2000" b="1"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s-CL" sz="2000" b="1"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309796">
                <a:tc>
                  <a:txBody>
                    <a:bodyPr/>
                    <a:lstStyle/>
                    <a:p>
                      <a:pPr>
                        <a:lnSpc>
                          <a:spcPct val="115000"/>
                        </a:lnSpc>
                        <a:spcAft>
                          <a:spcPts val="0"/>
                        </a:spcAft>
                      </a:pPr>
                      <a:r>
                        <a:rPr lang="es-CL" sz="1600" b="1" dirty="0" err="1">
                          <a:solidFill>
                            <a:srgbClr val="000000"/>
                          </a:solidFill>
                          <a:latin typeface="Arial" pitchFamily="34" charset="0"/>
                          <a:ea typeface="Times New Roman"/>
                          <a:cs typeface="Arial" pitchFamily="34" charset="0"/>
                        </a:rPr>
                        <a:t>Wfirst</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4552.10</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1220.47</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805.33</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09796">
                <a:tc>
                  <a:txBody>
                    <a:bodyPr/>
                    <a:lstStyle/>
                    <a:p>
                      <a:pPr>
                        <a:lnSpc>
                          <a:spcPct val="115000"/>
                        </a:lnSpc>
                        <a:spcAft>
                          <a:spcPts val="0"/>
                        </a:spcAft>
                      </a:pPr>
                      <a:r>
                        <a:rPr lang="es-CL" sz="1600" b="1" dirty="0" err="1">
                          <a:solidFill>
                            <a:srgbClr val="000000"/>
                          </a:solidFill>
                          <a:latin typeface="Arial" pitchFamily="34" charset="0"/>
                          <a:ea typeface="Times New Roman"/>
                          <a:cs typeface="Arial" pitchFamily="34" charset="0"/>
                        </a:rPr>
                        <a:t>Std.</a:t>
                      </a:r>
                      <a:r>
                        <a:rPr lang="es-CL" sz="1600" b="1" dirty="0">
                          <a:solidFill>
                            <a:srgbClr val="000000"/>
                          </a:solidFill>
                          <a:latin typeface="Arial" pitchFamily="34" charset="0"/>
                          <a:ea typeface="Times New Roman"/>
                          <a:cs typeface="Arial" pitchFamily="34" charset="0"/>
                        </a:rPr>
                        <a:t> </a:t>
                      </a:r>
                      <a:r>
                        <a:rPr lang="es-CL" sz="1600" b="1" dirty="0" err="1">
                          <a:solidFill>
                            <a:srgbClr val="000000"/>
                          </a:solidFill>
                          <a:latin typeface="Arial" pitchFamily="34" charset="0"/>
                          <a:ea typeface="Times New Roman"/>
                          <a:cs typeface="Arial" pitchFamily="34" charset="0"/>
                        </a:rPr>
                        <a:t>Dev</a:t>
                      </a:r>
                      <a:r>
                        <a:rPr lang="es-CL" sz="1600" b="1" dirty="0">
                          <a:solidFill>
                            <a:srgbClr val="000000"/>
                          </a:solidFill>
                          <a:latin typeface="Arial" pitchFamily="34" charset="0"/>
                          <a:ea typeface="Times New Roman"/>
                          <a:cs typeface="Arial" pitchFamily="34" charset="0"/>
                        </a:rPr>
                        <a:t>.</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459.78</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310.43</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187.28</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25287">
                <a:tc>
                  <a:txBody>
                    <a:bodyPr/>
                    <a:lstStyle/>
                    <a:p>
                      <a:pPr>
                        <a:lnSpc>
                          <a:spcPct val="115000"/>
                        </a:lnSpc>
                        <a:spcAft>
                          <a:spcPts val="0"/>
                        </a:spcAft>
                      </a:pPr>
                      <a:r>
                        <a:rPr lang="es-CL" sz="1600" b="1" dirty="0">
                          <a:solidFill>
                            <a:srgbClr val="000000"/>
                          </a:solidFill>
                          <a:latin typeface="Arial" pitchFamily="34" charset="0"/>
                          <a:ea typeface="Times New Roman"/>
                          <a:cs typeface="Arial" pitchFamily="34" charset="0"/>
                        </a:rPr>
                        <a:t>% </a:t>
                      </a:r>
                      <a:r>
                        <a:rPr lang="es-CL" sz="1600" b="1" dirty="0" err="1">
                          <a:solidFill>
                            <a:srgbClr val="000000"/>
                          </a:solidFill>
                          <a:latin typeface="Arial" pitchFamily="34" charset="0"/>
                          <a:ea typeface="Times New Roman"/>
                          <a:cs typeface="Arial" pitchFamily="34" charset="0"/>
                        </a:rPr>
                        <a:t>reduction</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 </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-73.19</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-82.31</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309796">
                <a:tc>
                  <a:txBody>
                    <a:bodyPr/>
                    <a:lstStyle/>
                    <a:p>
                      <a:pPr>
                        <a:lnSpc>
                          <a:spcPct val="115000"/>
                        </a:lnSpc>
                        <a:spcAft>
                          <a:spcPts val="0"/>
                        </a:spcAft>
                      </a:pPr>
                      <a:r>
                        <a:rPr lang="es-CL" sz="1600" b="1" dirty="0" err="1">
                          <a:solidFill>
                            <a:srgbClr val="000000"/>
                          </a:solidFill>
                          <a:latin typeface="Arial" pitchFamily="34" charset="0"/>
                          <a:ea typeface="Times New Roman"/>
                          <a:cs typeface="Arial" pitchFamily="34" charset="0"/>
                        </a:rPr>
                        <a:t>Wextra</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1107.37</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661.70</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97.49</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09796">
                <a:tc>
                  <a:txBody>
                    <a:bodyPr/>
                    <a:lstStyle/>
                    <a:p>
                      <a:pPr>
                        <a:lnSpc>
                          <a:spcPct val="115000"/>
                        </a:lnSpc>
                        <a:spcAft>
                          <a:spcPts val="0"/>
                        </a:spcAft>
                      </a:pPr>
                      <a:r>
                        <a:rPr lang="es-CL" sz="1600" b="1" dirty="0" err="1">
                          <a:solidFill>
                            <a:srgbClr val="000000"/>
                          </a:solidFill>
                          <a:latin typeface="Arial" pitchFamily="34" charset="0"/>
                          <a:ea typeface="Times New Roman"/>
                          <a:cs typeface="Arial" pitchFamily="34" charset="0"/>
                        </a:rPr>
                        <a:t>Std</a:t>
                      </a:r>
                      <a:r>
                        <a:rPr lang="es-CL" sz="1600" b="1" dirty="0">
                          <a:solidFill>
                            <a:srgbClr val="000000"/>
                          </a:solidFill>
                          <a:latin typeface="Arial" pitchFamily="34" charset="0"/>
                          <a:ea typeface="Times New Roman"/>
                          <a:cs typeface="Arial" pitchFamily="34" charset="0"/>
                        </a:rPr>
                        <a:t>. </a:t>
                      </a:r>
                      <a:r>
                        <a:rPr lang="es-CL" sz="1600" b="1" dirty="0" err="1">
                          <a:solidFill>
                            <a:srgbClr val="000000"/>
                          </a:solidFill>
                          <a:latin typeface="Arial" pitchFamily="34" charset="0"/>
                          <a:ea typeface="Times New Roman"/>
                          <a:cs typeface="Arial" pitchFamily="34" charset="0"/>
                        </a:rPr>
                        <a:t>Dev</a:t>
                      </a:r>
                      <a:r>
                        <a:rPr lang="es-CL" sz="1600" b="1" dirty="0">
                          <a:solidFill>
                            <a:srgbClr val="000000"/>
                          </a:solidFill>
                          <a:latin typeface="Arial" pitchFamily="34" charset="0"/>
                          <a:ea typeface="Times New Roman"/>
                          <a:cs typeface="Arial" pitchFamily="34" charset="0"/>
                        </a:rPr>
                        <a:t>.</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577.01</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1299.95</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122.59</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25287">
                <a:tc>
                  <a:txBody>
                    <a:bodyPr/>
                    <a:lstStyle/>
                    <a:p>
                      <a:pPr>
                        <a:lnSpc>
                          <a:spcPct val="115000"/>
                        </a:lnSpc>
                        <a:spcAft>
                          <a:spcPts val="0"/>
                        </a:spcAft>
                      </a:pPr>
                      <a:r>
                        <a:rPr lang="es-CL" sz="1600" b="1" dirty="0">
                          <a:solidFill>
                            <a:srgbClr val="000000"/>
                          </a:solidFill>
                          <a:latin typeface="Arial" pitchFamily="34" charset="0"/>
                          <a:ea typeface="Times New Roman"/>
                          <a:cs typeface="Arial" pitchFamily="34" charset="0"/>
                        </a:rPr>
                        <a:t>% </a:t>
                      </a:r>
                      <a:r>
                        <a:rPr lang="es-CL" sz="1600" b="1" dirty="0" err="1">
                          <a:solidFill>
                            <a:srgbClr val="000000"/>
                          </a:solidFill>
                          <a:latin typeface="Arial" pitchFamily="34" charset="0"/>
                          <a:ea typeface="Times New Roman"/>
                          <a:cs typeface="Arial" pitchFamily="34" charset="0"/>
                        </a:rPr>
                        <a:t>reduction</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 </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-40.25</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-91.20</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309796">
                <a:tc>
                  <a:txBody>
                    <a:bodyPr/>
                    <a:lstStyle/>
                    <a:p>
                      <a:pPr>
                        <a:lnSpc>
                          <a:spcPct val="115000"/>
                        </a:lnSpc>
                        <a:spcAft>
                          <a:spcPts val="0"/>
                        </a:spcAft>
                      </a:pPr>
                      <a:r>
                        <a:rPr lang="es-CL" sz="1600" b="1" dirty="0" err="1">
                          <a:solidFill>
                            <a:srgbClr val="000000"/>
                          </a:solidFill>
                          <a:latin typeface="Arial" pitchFamily="34" charset="0"/>
                          <a:ea typeface="Times New Roman"/>
                          <a:cs typeface="Arial" pitchFamily="34" charset="0"/>
                        </a:rPr>
                        <a:t>Win-veh</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270.57</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6541.56</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1649.28</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09796">
                <a:tc>
                  <a:txBody>
                    <a:bodyPr/>
                    <a:lstStyle/>
                    <a:p>
                      <a:pPr>
                        <a:lnSpc>
                          <a:spcPct val="115000"/>
                        </a:lnSpc>
                        <a:spcAft>
                          <a:spcPts val="0"/>
                        </a:spcAft>
                      </a:pPr>
                      <a:r>
                        <a:rPr lang="es-CL" sz="1600" b="1" dirty="0" err="1">
                          <a:solidFill>
                            <a:srgbClr val="000000"/>
                          </a:solidFill>
                          <a:latin typeface="Arial" pitchFamily="34" charset="0"/>
                          <a:ea typeface="Times New Roman"/>
                          <a:cs typeface="Arial" pitchFamily="34" charset="0"/>
                        </a:rPr>
                        <a:t>Std</a:t>
                      </a:r>
                      <a:r>
                        <a:rPr lang="es-CL" sz="1600" b="1" dirty="0">
                          <a:solidFill>
                            <a:srgbClr val="000000"/>
                          </a:solidFill>
                          <a:latin typeface="Arial" pitchFamily="34" charset="0"/>
                          <a:ea typeface="Times New Roman"/>
                          <a:cs typeface="Arial" pitchFamily="34" charset="0"/>
                        </a:rPr>
                        <a:t>. </a:t>
                      </a:r>
                      <a:r>
                        <a:rPr lang="es-CL" sz="1600" b="1" dirty="0" err="1">
                          <a:solidFill>
                            <a:srgbClr val="000000"/>
                          </a:solidFill>
                          <a:latin typeface="Arial" pitchFamily="34" charset="0"/>
                          <a:ea typeface="Times New Roman"/>
                          <a:cs typeface="Arial" pitchFamily="34" charset="0"/>
                        </a:rPr>
                        <a:t>Dev</a:t>
                      </a:r>
                      <a:r>
                        <a:rPr lang="es-CL" sz="1600" b="1" dirty="0">
                          <a:solidFill>
                            <a:srgbClr val="000000"/>
                          </a:solidFill>
                          <a:latin typeface="Arial" pitchFamily="34" charset="0"/>
                          <a:ea typeface="Times New Roman"/>
                          <a:cs typeface="Arial" pitchFamily="34" charset="0"/>
                        </a:rPr>
                        <a:t>.</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36.00</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868.74</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129.56</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25287">
                <a:tc>
                  <a:txBody>
                    <a:bodyPr/>
                    <a:lstStyle/>
                    <a:p>
                      <a:pPr>
                        <a:lnSpc>
                          <a:spcPct val="115000"/>
                        </a:lnSpc>
                        <a:spcAft>
                          <a:spcPts val="0"/>
                        </a:spcAft>
                      </a:pPr>
                      <a:r>
                        <a:rPr lang="es-CL" sz="1600" b="1" dirty="0">
                          <a:solidFill>
                            <a:srgbClr val="000000"/>
                          </a:solidFill>
                          <a:latin typeface="Arial" pitchFamily="34" charset="0"/>
                          <a:ea typeface="Times New Roman"/>
                          <a:cs typeface="Arial" pitchFamily="34" charset="0"/>
                        </a:rPr>
                        <a:t>% </a:t>
                      </a:r>
                      <a:r>
                        <a:rPr lang="es-CL" sz="1600" b="1" dirty="0" err="1">
                          <a:solidFill>
                            <a:srgbClr val="000000"/>
                          </a:solidFill>
                          <a:latin typeface="Arial" pitchFamily="34" charset="0"/>
                          <a:ea typeface="Times New Roman"/>
                          <a:cs typeface="Arial" pitchFamily="34" charset="0"/>
                        </a:rPr>
                        <a:t>reduction</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 </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2317.74</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509.57</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309796">
                <a:tc>
                  <a:txBody>
                    <a:bodyPr/>
                    <a:lstStyle/>
                    <a:p>
                      <a:pPr>
                        <a:lnSpc>
                          <a:spcPct val="115000"/>
                        </a:lnSpc>
                        <a:spcAft>
                          <a:spcPts val="0"/>
                        </a:spcAft>
                      </a:pPr>
                      <a:r>
                        <a:rPr lang="es-CL" sz="1600" b="1" dirty="0" err="1">
                          <a:solidFill>
                            <a:srgbClr val="000000"/>
                          </a:solidFill>
                          <a:latin typeface="Arial" pitchFamily="34" charset="0"/>
                          <a:ea typeface="Times New Roman"/>
                          <a:cs typeface="Arial" pitchFamily="34" charset="0"/>
                        </a:rPr>
                        <a:t>Tot</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5930.03</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8423.73</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2552.10</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09796">
                <a:tc>
                  <a:txBody>
                    <a:bodyPr/>
                    <a:lstStyle/>
                    <a:p>
                      <a:pPr>
                        <a:lnSpc>
                          <a:spcPct val="115000"/>
                        </a:lnSpc>
                        <a:spcAft>
                          <a:spcPts val="0"/>
                        </a:spcAft>
                      </a:pPr>
                      <a:r>
                        <a:rPr lang="es-CL" sz="1600" b="1" dirty="0" err="1">
                          <a:solidFill>
                            <a:srgbClr val="000000"/>
                          </a:solidFill>
                          <a:latin typeface="Arial" pitchFamily="34" charset="0"/>
                          <a:ea typeface="Times New Roman"/>
                          <a:cs typeface="Arial" pitchFamily="34" charset="0"/>
                        </a:rPr>
                        <a:t>Std</a:t>
                      </a:r>
                      <a:r>
                        <a:rPr lang="es-CL" sz="1600" b="1" dirty="0">
                          <a:solidFill>
                            <a:srgbClr val="000000"/>
                          </a:solidFill>
                          <a:latin typeface="Arial" pitchFamily="34" charset="0"/>
                          <a:ea typeface="Times New Roman"/>
                          <a:cs typeface="Arial" pitchFamily="34" charset="0"/>
                        </a:rPr>
                        <a:t>. </a:t>
                      </a:r>
                      <a:r>
                        <a:rPr lang="es-CL" sz="1600" b="1" dirty="0" err="1">
                          <a:solidFill>
                            <a:srgbClr val="000000"/>
                          </a:solidFill>
                          <a:latin typeface="Arial" pitchFamily="34" charset="0"/>
                          <a:ea typeface="Times New Roman"/>
                          <a:cs typeface="Arial" pitchFamily="34" charset="0"/>
                        </a:rPr>
                        <a:t>Dev</a:t>
                      </a:r>
                      <a:r>
                        <a:rPr lang="es-CL" sz="1600" b="1" dirty="0">
                          <a:solidFill>
                            <a:srgbClr val="000000"/>
                          </a:solidFill>
                          <a:latin typeface="Arial" pitchFamily="34" charset="0"/>
                          <a:ea typeface="Times New Roman"/>
                          <a:cs typeface="Arial" pitchFamily="34" charset="0"/>
                        </a:rPr>
                        <a:t>.</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863.80</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2377.11</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390.01</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25287">
                <a:tc>
                  <a:txBody>
                    <a:bodyPr/>
                    <a:lstStyle/>
                    <a:p>
                      <a:pPr>
                        <a:lnSpc>
                          <a:spcPct val="115000"/>
                        </a:lnSpc>
                        <a:spcAft>
                          <a:spcPts val="0"/>
                        </a:spcAft>
                      </a:pPr>
                      <a:r>
                        <a:rPr lang="es-CL" sz="1600" b="1" dirty="0">
                          <a:solidFill>
                            <a:srgbClr val="000000"/>
                          </a:solidFill>
                          <a:latin typeface="Arial" pitchFamily="34" charset="0"/>
                          <a:ea typeface="Times New Roman"/>
                          <a:cs typeface="Arial" pitchFamily="34" charset="0"/>
                        </a:rPr>
                        <a:t>% </a:t>
                      </a:r>
                      <a:r>
                        <a:rPr lang="es-CL" sz="1600" b="1" dirty="0" err="1">
                          <a:solidFill>
                            <a:srgbClr val="000000"/>
                          </a:solidFill>
                          <a:latin typeface="Arial" pitchFamily="34" charset="0"/>
                          <a:ea typeface="Times New Roman"/>
                          <a:cs typeface="Arial" pitchFamily="34" charset="0"/>
                        </a:rPr>
                        <a:t>reduction</a:t>
                      </a:r>
                      <a:endParaRPr lang="es-CL" sz="2000" b="1"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a:solidFill>
                            <a:srgbClr val="000000"/>
                          </a:solidFill>
                          <a:latin typeface="Arial" pitchFamily="34" charset="0"/>
                          <a:ea typeface="Times New Roman"/>
                          <a:cs typeface="Arial" pitchFamily="34" charset="0"/>
                        </a:rPr>
                        <a:t> </a:t>
                      </a:r>
                      <a:endParaRPr lang="es-CL" sz="20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42.05</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600" dirty="0">
                          <a:solidFill>
                            <a:srgbClr val="000000"/>
                          </a:solidFill>
                          <a:latin typeface="Arial" pitchFamily="34" charset="0"/>
                          <a:ea typeface="Times New Roman"/>
                          <a:cs typeface="Arial" pitchFamily="34" charset="0"/>
                        </a:rPr>
                        <a:t>-56.96</a:t>
                      </a:r>
                      <a:endParaRPr lang="es-CL" sz="20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Title 1"/>
          <p:cNvSpPr>
            <a:spLocks noGrp="1"/>
          </p:cNvSpPr>
          <p:nvPr>
            <p:ph type="title"/>
          </p:nvPr>
        </p:nvSpPr>
        <p:spPr>
          <a:xfrm>
            <a:off x="0" y="188640"/>
            <a:ext cx="9144000" cy="1143000"/>
          </a:xfrm>
        </p:spPr>
        <p:txBody>
          <a:bodyPr>
            <a:noAutofit/>
          </a:bodyPr>
          <a:lstStyle/>
          <a:p>
            <a:pPr marL="838200" indent="-838200" algn="l">
              <a:defRPr/>
            </a:pPr>
            <a:r>
              <a:rPr lang="es-CL" sz="3600" dirty="0">
                <a:solidFill>
                  <a:schemeClr val="tx2"/>
                </a:solidFill>
                <a:latin typeface="Arial" pitchFamily="34" charset="0"/>
                <a:cs typeface="Arial" pitchFamily="34" charset="0"/>
              </a:rPr>
              <a:t>5. </a:t>
            </a:r>
            <a:r>
              <a:rPr lang="es-CL" sz="3600" dirty="0" err="1">
                <a:solidFill>
                  <a:schemeClr val="tx2"/>
                </a:solidFill>
                <a:latin typeface="Arial" pitchFamily="34" charset="0"/>
                <a:cs typeface="Arial" pitchFamily="34" charset="0"/>
              </a:rPr>
              <a:t>Results</a:t>
            </a:r>
            <a:r>
              <a:rPr lang="es-CL" sz="3600" dirty="0">
                <a:solidFill>
                  <a:schemeClr val="tx2"/>
                </a:solidFill>
                <a:latin typeface="Arial" pitchFamily="34" charset="0"/>
                <a:cs typeface="Arial" pitchFamily="34" charset="0"/>
              </a:rPr>
              <a:t>: </a:t>
            </a:r>
            <a:r>
              <a:rPr lang="es-CL" sz="3600" dirty="0" smtClean="0">
                <a:solidFill>
                  <a:srgbClr val="FF0000"/>
                </a:solidFill>
                <a:latin typeface="Arial" pitchFamily="34" charset="0"/>
                <a:cs typeface="Arial" pitchFamily="34" charset="0"/>
              </a:rPr>
              <a:t>Time </a:t>
            </a:r>
            <a:r>
              <a:rPr lang="es-CL" sz="3600" dirty="0" err="1" smtClean="0">
                <a:solidFill>
                  <a:srgbClr val="FF0000"/>
                </a:solidFill>
                <a:latin typeface="Arial" pitchFamily="34" charset="0"/>
                <a:cs typeface="Arial" pitchFamily="34" charset="0"/>
              </a:rPr>
              <a:t>savings</a:t>
            </a:r>
            <a:endParaRPr lang="es-CL" sz="3600" dirty="0">
              <a:solidFill>
                <a:srgbClr val="FF0000"/>
              </a:solidFill>
              <a:latin typeface="Arial" pitchFamily="34" charset="0"/>
              <a:cs typeface="Arial" pitchFamily="34" charset="0"/>
            </a:endParaRPr>
          </a:p>
        </p:txBody>
      </p:sp>
      <p:sp>
        <p:nvSpPr>
          <p:cNvPr id="13" name="Rectangle 12"/>
          <p:cNvSpPr/>
          <p:nvPr/>
        </p:nvSpPr>
        <p:spPr>
          <a:xfrm>
            <a:off x="4114800" y="5867400"/>
            <a:ext cx="3048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Oval 13"/>
          <p:cNvSpPr/>
          <p:nvPr/>
        </p:nvSpPr>
        <p:spPr>
          <a:xfrm>
            <a:off x="5562600" y="5486400"/>
            <a:ext cx="1584176" cy="93610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Date Placeholder 15"/>
          <p:cNvSpPr>
            <a:spLocks noGrp="1"/>
          </p:cNvSpPr>
          <p:nvPr>
            <p:ph type="dt" sz="half" idx="10"/>
          </p:nvPr>
        </p:nvSpPr>
        <p:spPr/>
        <p:txBody>
          <a:bodyPr/>
          <a:lstStyle/>
          <a:p>
            <a:pPr>
              <a:defRPr/>
            </a:pPr>
            <a:fld id="{A825C6F5-FB41-466B-AFFC-4CC6F3AF0BC9}" type="datetime1">
              <a:rPr lang="es-CL" smtClean="0"/>
              <a:pPr>
                <a:defRPr/>
              </a:pPr>
              <a:t>08-01-12</a:t>
            </a:fld>
            <a:endParaRPr lang="es-CL" dirty="0"/>
          </a:p>
        </p:txBody>
      </p:sp>
      <p:sp>
        <p:nvSpPr>
          <p:cNvPr id="8" name="Slide Number Placeholder 7"/>
          <p:cNvSpPr>
            <a:spLocks noGrp="1"/>
          </p:cNvSpPr>
          <p:nvPr>
            <p:ph type="sldNum" sz="quarter" idx="12"/>
          </p:nvPr>
        </p:nvSpPr>
        <p:spPr/>
        <p:txBody>
          <a:bodyPr/>
          <a:lstStyle/>
          <a:p>
            <a:fld id="{4F51B86A-9507-4205-A8C4-F81685C1E6A1}" type="slidenum">
              <a:rPr lang="es-CL" smtClean="0"/>
              <a:pPr/>
              <a:t>21</a:t>
            </a:fld>
            <a:endParaRPr lang="es-CL"/>
          </a:p>
        </p:txBody>
      </p:sp>
      <p:sp>
        <p:nvSpPr>
          <p:cNvPr id="10" name="Rectangle 9"/>
          <p:cNvSpPr/>
          <p:nvPr/>
        </p:nvSpPr>
        <p:spPr>
          <a:xfrm>
            <a:off x="4038600" y="2971800"/>
            <a:ext cx="3276600" cy="3516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angle 10"/>
          <p:cNvSpPr/>
          <p:nvPr/>
        </p:nvSpPr>
        <p:spPr>
          <a:xfrm>
            <a:off x="4038600" y="3954440"/>
            <a:ext cx="3215208" cy="3215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angle 11"/>
          <p:cNvSpPr/>
          <p:nvPr/>
        </p:nvSpPr>
        <p:spPr>
          <a:xfrm>
            <a:off x="4114800" y="4904096"/>
            <a:ext cx="3124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0" grpId="1" animBg="1"/>
      <p:bldP spid="11" grpId="0" animBg="1"/>
      <p:bldP spid="11" grpId="1" animBg="1"/>
      <p:bldP spid="12" grpId="0" animBg="1"/>
      <p:bldP spid="1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64" y="357166"/>
            <a:ext cx="8534400" cy="773135"/>
          </a:xfrm>
        </p:spPr>
        <p:txBody>
          <a:bodyPr>
            <a:normAutofit/>
          </a:bodyPr>
          <a:lstStyle/>
          <a:p>
            <a:pPr algn="l"/>
            <a:r>
              <a:rPr lang="en-US" sz="3600" dirty="0" smtClean="0">
                <a:solidFill>
                  <a:schemeClr val="tx2"/>
                </a:solidFill>
                <a:latin typeface="Arial" pitchFamily="34" charset="0"/>
                <a:cs typeface="Arial" pitchFamily="34" charset="0"/>
              </a:rPr>
              <a:t>5. Results: </a:t>
            </a:r>
            <a:r>
              <a:rPr lang="en-US" sz="3600" dirty="0" smtClean="0">
                <a:solidFill>
                  <a:srgbClr val="FF0000"/>
                </a:solidFill>
                <a:latin typeface="Arial" pitchFamily="34" charset="0"/>
                <a:cs typeface="Arial" pitchFamily="34" charset="0"/>
              </a:rPr>
              <a:t>Time-space trajectories</a:t>
            </a:r>
            <a:endParaRPr lang="en-US" sz="2800" dirty="0">
              <a:solidFill>
                <a:schemeClr val="tx2"/>
              </a:solidFill>
              <a:latin typeface="Arial" pitchFamily="34" charset="0"/>
              <a:cs typeface="Arial" pitchFamily="34" charset="0"/>
            </a:endParaRPr>
          </a:p>
        </p:txBody>
      </p:sp>
      <p:sp>
        <p:nvSpPr>
          <p:cNvPr id="4" name="TextBox 3"/>
          <p:cNvSpPr txBox="1"/>
          <p:nvPr/>
        </p:nvSpPr>
        <p:spPr>
          <a:xfrm>
            <a:off x="1187624" y="5445224"/>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No Control</a:t>
            </a:r>
            <a:endParaRPr lang="en-US" sz="2000" dirty="0">
              <a:latin typeface="Arial" pitchFamily="34" charset="0"/>
              <a:cs typeface="Arial" pitchFamily="34" charset="0"/>
            </a:endParaRPr>
          </a:p>
        </p:txBody>
      </p:sp>
      <p:sp>
        <p:nvSpPr>
          <p:cNvPr id="6" name="TextBox 5"/>
          <p:cNvSpPr txBox="1"/>
          <p:nvPr/>
        </p:nvSpPr>
        <p:spPr>
          <a:xfrm>
            <a:off x="5580112" y="5373216"/>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Threshold</a:t>
            </a:r>
            <a:r>
              <a:rPr lang="en-US" sz="2000" dirty="0" smtClean="0">
                <a:latin typeface="+mn-lt"/>
              </a:rPr>
              <a:t> </a:t>
            </a:r>
            <a:endParaRPr lang="en-US" sz="2000" dirty="0">
              <a:latin typeface="+mn-lt"/>
            </a:endParaRPr>
          </a:p>
        </p:txBody>
      </p:sp>
      <p:sp>
        <p:nvSpPr>
          <p:cNvPr id="8" name="Date Placeholder 7"/>
          <p:cNvSpPr>
            <a:spLocks noGrp="1"/>
          </p:cNvSpPr>
          <p:nvPr>
            <p:ph type="dt" sz="half" idx="10"/>
          </p:nvPr>
        </p:nvSpPr>
        <p:spPr/>
        <p:txBody>
          <a:bodyPr/>
          <a:lstStyle/>
          <a:p>
            <a:pPr>
              <a:defRPr/>
            </a:pPr>
            <a:fld id="{E2F53BE2-AD54-4B40-B788-059F603C1ED6}" type="datetime1">
              <a:rPr lang="es-CL" smtClean="0"/>
              <a:pPr>
                <a:defRPr/>
              </a:pPr>
              <a:t>08-01-12</a:t>
            </a:fld>
            <a:endParaRPr lang="es-CL"/>
          </a:p>
        </p:txBody>
      </p:sp>
      <p:pic>
        <p:nvPicPr>
          <p:cNvPr id="10" name="Picture 9"/>
          <p:cNvPicPr>
            <a:picLocks noChangeAspect="1"/>
          </p:cNvPicPr>
          <p:nvPr/>
        </p:nvPicPr>
        <p:blipFill>
          <a:blip r:embed="rId3" cstate="print"/>
          <a:srcRect t="5772"/>
          <a:stretch>
            <a:fillRect/>
          </a:stretch>
        </p:blipFill>
        <p:spPr bwMode="auto">
          <a:xfrm>
            <a:off x="-252531" y="1918552"/>
            <a:ext cx="4992199" cy="3526672"/>
          </a:xfrm>
          <a:prstGeom prst="rect">
            <a:avLst/>
          </a:prstGeom>
          <a:noFill/>
        </p:spPr>
      </p:pic>
      <p:pic>
        <p:nvPicPr>
          <p:cNvPr id="11" name="Picture 10"/>
          <p:cNvPicPr>
            <a:picLocks noChangeAspect="1"/>
          </p:cNvPicPr>
          <p:nvPr/>
        </p:nvPicPr>
        <p:blipFill>
          <a:blip r:embed="rId4" cstate="print"/>
          <a:srcRect t="6987"/>
          <a:stretch>
            <a:fillRect/>
          </a:stretch>
        </p:blipFill>
        <p:spPr bwMode="auto">
          <a:xfrm>
            <a:off x="4283981" y="1988840"/>
            <a:ext cx="4992199" cy="3481189"/>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4F51B86A-9507-4205-A8C4-F81685C1E6A1}" type="slidenum">
              <a:rPr lang="es-CL" smtClean="0"/>
              <a:pPr/>
              <a:t>22</a:t>
            </a:fld>
            <a:endParaRPr lang="es-CL"/>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64" y="357166"/>
            <a:ext cx="8534400" cy="773135"/>
          </a:xfrm>
        </p:spPr>
        <p:txBody>
          <a:bodyPr>
            <a:normAutofit/>
          </a:bodyPr>
          <a:lstStyle/>
          <a:p>
            <a:pPr algn="l"/>
            <a:r>
              <a:rPr lang="en-US" sz="3600" dirty="0" smtClean="0">
                <a:solidFill>
                  <a:schemeClr val="tx2"/>
                </a:solidFill>
                <a:latin typeface="Gill Sans MT" pitchFamily="34" charset="0"/>
              </a:rPr>
              <a:t>5. Results: </a:t>
            </a:r>
            <a:r>
              <a:rPr lang="en-US" sz="3600" dirty="0" smtClean="0">
                <a:solidFill>
                  <a:srgbClr val="FF0000"/>
                </a:solidFill>
                <a:latin typeface="Gill Sans MT" pitchFamily="34" charset="0"/>
              </a:rPr>
              <a:t>Time-space trajectories</a:t>
            </a:r>
            <a:endParaRPr lang="en-US" sz="2800" dirty="0">
              <a:solidFill>
                <a:schemeClr val="tx2"/>
              </a:solidFill>
              <a:latin typeface="Gill Sans MT" pitchFamily="34" charset="0"/>
            </a:endParaRPr>
          </a:p>
        </p:txBody>
      </p:sp>
      <p:sp>
        <p:nvSpPr>
          <p:cNvPr id="4" name="TextBox 3"/>
          <p:cNvSpPr txBox="1"/>
          <p:nvPr/>
        </p:nvSpPr>
        <p:spPr>
          <a:xfrm rot="-5400000">
            <a:off x="-1085829" y="2152629"/>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No Control</a:t>
            </a:r>
            <a:endParaRPr lang="en-US" sz="2000" dirty="0">
              <a:latin typeface="Arial" pitchFamily="34" charset="0"/>
              <a:cs typeface="Arial" pitchFamily="34" charset="0"/>
            </a:endParaRPr>
          </a:p>
        </p:txBody>
      </p:sp>
      <p:sp>
        <p:nvSpPr>
          <p:cNvPr id="6" name="TextBox 5"/>
          <p:cNvSpPr txBox="1"/>
          <p:nvPr/>
        </p:nvSpPr>
        <p:spPr>
          <a:xfrm rot="16200000">
            <a:off x="-1085829" y="4743429"/>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Threshold </a:t>
            </a:r>
            <a:endParaRPr lang="en-US" sz="2000" dirty="0">
              <a:latin typeface="Arial" pitchFamily="34" charset="0"/>
              <a:cs typeface="Arial" pitchFamily="34" charset="0"/>
            </a:endParaRPr>
          </a:p>
        </p:txBody>
      </p:sp>
      <p:sp>
        <p:nvSpPr>
          <p:cNvPr id="8" name="Date Placeholder 7"/>
          <p:cNvSpPr>
            <a:spLocks noGrp="1"/>
          </p:cNvSpPr>
          <p:nvPr>
            <p:ph type="dt" sz="half" idx="10"/>
          </p:nvPr>
        </p:nvSpPr>
        <p:spPr/>
        <p:txBody>
          <a:bodyPr/>
          <a:lstStyle/>
          <a:p>
            <a:pPr>
              <a:defRPr/>
            </a:pPr>
            <a:fld id="{E2F53BE2-AD54-4B40-B788-059F603C1ED6}" type="datetime1">
              <a:rPr lang="es-CL" smtClean="0"/>
              <a:pPr>
                <a:defRPr/>
              </a:pPr>
              <a:t>08-01-12</a:t>
            </a:fld>
            <a:endParaRPr lang="es-CL"/>
          </a:p>
        </p:txBody>
      </p:sp>
      <p:pic>
        <p:nvPicPr>
          <p:cNvPr id="10" name="Picture 9"/>
          <p:cNvPicPr>
            <a:picLocks noChangeAspect="1"/>
          </p:cNvPicPr>
          <p:nvPr/>
        </p:nvPicPr>
        <p:blipFill>
          <a:blip r:embed="rId3" cstate="print"/>
          <a:srcRect t="5772"/>
          <a:stretch>
            <a:fillRect/>
          </a:stretch>
        </p:blipFill>
        <p:spPr bwMode="auto">
          <a:xfrm>
            <a:off x="152400" y="1143000"/>
            <a:ext cx="3769288" cy="2662764"/>
          </a:xfrm>
          <a:prstGeom prst="rect">
            <a:avLst/>
          </a:prstGeom>
          <a:noFill/>
        </p:spPr>
      </p:pic>
      <p:pic>
        <p:nvPicPr>
          <p:cNvPr id="11" name="Picture 10"/>
          <p:cNvPicPr>
            <a:picLocks noChangeAspect="1"/>
          </p:cNvPicPr>
          <p:nvPr/>
        </p:nvPicPr>
        <p:blipFill>
          <a:blip r:embed="rId4" cstate="print"/>
          <a:srcRect t="6987"/>
          <a:stretch>
            <a:fillRect/>
          </a:stretch>
        </p:blipFill>
        <p:spPr bwMode="auto">
          <a:xfrm>
            <a:off x="228600" y="3810000"/>
            <a:ext cx="3769288" cy="2628422"/>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4F51B86A-9507-4205-A8C4-F81685C1E6A1}" type="slidenum">
              <a:rPr lang="es-CL" smtClean="0"/>
              <a:pPr/>
              <a:t>23</a:t>
            </a:fld>
            <a:endParaRPr lang="es-CL" dirty="0"/>
          </a:p>
        </p:txBody>
      </p:sp>
      <p:sp>
        <p:nvSpPr>
          <p:cNvPr id="13" name="TextBox 3"/>
          <p:cNvSpPr txBox="1"/>
          <p:nvPr/>
        </p:nvSpPr>
        <p:spPr>
          <a:xfrm>
            <a:off x="5012619" y="5208984"/>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HRT</a:t>
            </a:r>
            <a:endParaRPr lang="en-US" sz="2000" dirty="0">
              <a:latin typeface="Arial" pitchFamily="34" charset="0"/>
              <a:cs typeface="Arial" pitchFamily="34" charset="0"/>
            </a:endParaRPr>
          </a:p>
        </p:txBody>
      </p:sp>
      <p:pic>
        <p:nvPicPr>
          <p:cNvPr id="14" name="Picture 11"/>
          <p:cNvPicPr>
            <a:picLocks noChangeAspect="1"/>
          </p:cNvPicPr>
          <p:nvPr/>
        </p:nvPicPr>
        <p:blipFill>
          <a:blip r:embed="rId5" cstate="print"/>
          <a:srcRect t="6238"/>
          <a:stretch>
            <a:fillRect/>
          </a:stretch>
        </p:blipFill>
        <p:spPr bwMode="auto">
          <a:xfrm>
            <a:off x="3923201" y="1752600"/>
            <a:ext cx="4992199" cy="350920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48" y="281311"/>
            <a:ext cx="8534400" cy="987449"/>
          </a:xfrm>
        </p:spPr>
        <p:txBody>
          <a:bodyPr>
            <a:noAutofit/>
          </a:bodyPr>
          <a:lstStyle/>
          <a:p>
            <a:pPr algn="l"/>
            <a:r>
              <a:rPr lang="en-US" sz="3600" dirty="0" smtClean="0">
                <a:solidFill>
                  <a:schemeClr val="tx2"/>
                </a:solidFill>
                <a:latin typeface="Arial" pitchFamily="34" charset="0"/>
                <a:cs typeface="Arial" pitchFamily="34" charset="0"/>
              </a:rPr>
              <a:t>5. Results: </a:t>
            </a:r>
            <a:r>
              <a:rPr lang="en-US" sz="3600" dirty="0" smtClean="0">
                <a:solidFill>
                  <a:srgbClr val="FF0000"/>
                </a:solidFill>
                <a:latin typeface="Arial" pitchFamily="34" charset="0"/>
                <a:cs typeface="Arial" pitchFamily="34" charset="0"/>
              </a:rPr>
              <a:t>Bus Loads</a:t>
            </a:r>
            <a:endParaRPr lang="en-US" sz="3600" dirty="0">
              <a:solidFill>
                <a:schemeClr val="tx2"/>
              </a:solidFill>
              <a:latin typeface="Arial" pitchFamily="34" charset="0"/>
              <a:cs typeface="Arial" pitchFamily="34" charset="0"/>
            </a:endParaRPr>
          </a:p>
        </p:txBody>
      </p:sp>
      <p:sp>
        <p:nvSpPr>
          <p:cNvPr id="4" name="TextBox 3"/>
          <p:cNvSpPr txBox="1"/>
          <p:nvPr/>
        </p:nvSpPr>
        <p:spPr>
          <a:xfrm>
            <a:off x="1447800" y="5373216"/>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No Control</a:t>
            </a:r>
            <a:endParaRPr lang="en-US" sz="2000" dirty="0">
              <a:latin typeface="Arial" pitchFamily="34" charset="0"/>
              <a:cs typeface="Arial" pitchFamily="34" charset="0"/>
            </a:endParaRPr>
          </a:p>
        </p:txBody>
      </p:sp>
      <p:sp>
        <p:nvSpPr>
          <p:cNvPr id="6" name="TextBox 5"/>
          <p:cNvSpPr txBox="1"/>
          <p:nvPr/>
        </p:nvSpPr>
        <p:spPr>
          <a:xfrm>
            <a:off x="5724128" y="5373216"/>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Threshold</a:t>
            </a:r>
            <a:r>
              <a:rPr lang="en-US" sz="2000" dirty="0" smtClean="0">
                <a:latin typeface="+mn-lt"/>
              </a:rPr>
              <a:t> </a:t>
            </a:r>
            <a:endParaRPr lang="en-US" sz="2000" dirty="0">
              <a:latin typeface="+mn-lt"/>
            </a:endParaRPr>
          </a:p>
        </p:txBody>
      </p:sp>
      <p:sp>
        <p:nvSpPr>
          <p:cNvPr id="8" name="Date Placeholder 7"/>
          <p:cNvSpPr>
            <a:spLocks noGrp="1"/>
          </p:cNvSpPr>
          <p:nvPr>
            <p:ph type="dt" sz="half" idx="10"/>
          </p:nvPr>
        </p:nvSpPr>
        <p:spPr/>
        <p:txBody>
          <a:bodyPr/>
          <a:lstStyle/>
          <a:p>
            <a:pPr>
              <a:defRPr/>
            </a:pPr>
            <a:fld id="{6F221C24-144A-4485-8A9E-78515242E9CE}" type="datetime1">
              <a:rPr lang="es-CL" smtClean="0"/>
              <a:pPr>
                <a:defRPr/>
              </a:pPr>
              <a:t>08-01-12</a:t>
            </a:fld>
            <a:endParaRPr lang="es-CL"/>
          </a:p>
        </p:txBody>
      </p:sp>
      <p:pic>
        <p:nvPicPr>
          <p:cNvPr id="10" name="Picture 9"/>
          <p:cNvPicPr>
            <a:picLocks noChangeAspect="1"/>
          </p:cNvPicPr>
          <p:nvPr/>
        </p:nvPicPr>
        <p:blipFill>
          <a:blip r:embed="rId3" cstate="print"/>
          <a:srcRect t="5161"/>
          <a:stretch>
            <a:fillRect/>
          </a:stretch>
        </p:blipFill>
        <p:spPr bwMode="auto">
          <a:xfrm>
            <a:off x="0" y="1700808"/>
            <a:ext cx="4992199" cy="3549531"/>
          </a:xfrm>
          <a:prstGeom prst="rect">
            <a:avLst/>
          </a:prstGeom>
          <a:noFill/>
          <a:ln w="9525">
            <a:noFill/>
            <a:miter lim="800000"/>
            <a:headEnd/>
            <a:tailEnd/>
          </a:ln>
        </p:spPr>
      </p:pic>
      <p:pic>
        <p:nvPicPr>
          <p:cNvPr id="11" name="Picture 10"/>
          <p:cNvPicPr>
            <a:picLocks noChangeAspect="1"/>
          </p:cNvPicPr>
          <p:nvPr/>
        </p:nvPicPr>
        <p:blipFill>
          <a:blip r:embed="rId4" cstate="print"/>
          <a:srcRect t="5715"/>
          <a:stretch>
            <a:fillRect/>
          </a:stretch>
        </p:blipFill>
        <p:spPr bwMode="auto">
          <a:xfrm>
            <a:off x="4427984" y="1772816"/>
            <a:ext cx="4992199" cy="3528796"/>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4F51B86A-9507-4205-A8C4-F81685C1E6A1}" type="slidenum">
              <a:rPr lang="es-CL" smtClean="0"/>
              <a:pPr/>
              <a:t>24</a:t>
            </a:fld>
            <a:endParaRPr lang="es-CL"/>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48" y="281311"/>
            <a:ext cx="8534400" cy="987449"/>
          </a:xfrm>
        </p:spPr>
        <p:txBody>
          <a:bodyPr>
            <a:noAutofit/>
          </a:bodyPr>
          <a:lstStyle/>
          <a:p>
            <a:pPr algn="l"/>
            <a:r>
              <a:rPr lang="en-US" sz="3600" dirty="0" smtClean="0">
                <a:solidFill>
                  <a:schemeClr val="tx2"/>
                </a:solidFill>
                <a:latin typeface="Arial" pitchFamily="34" charset="0"/>
                <a:cs typeface="Arial" pitchFamily="34" charset="0"/>
              </a:rPr>
              <a:t>5. Results: </a:t>
            </a:r>
            <a:r>
              <a:rPr lang="en-US" sz="3600" dirty="0" smtClean="0">
                <a:solidFill>
                  <a:srgbClr val="FF0000"/>
                </a:solidFill>
                <a:latin typeface="Arial" pitchFamily="34" charset="0"/>
                <a:cs typeface="Arial" pitchFamily="34" charset="0"/>
              </a:rPr>
              <a:t>Bus Loads</a:t>
            </a:r>
            <a:endParaRPr lang="en-US" sz="3600" dirty="0">
              <a:solidFill>
                <a:schemeClr val="tx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pPr>
              <a:defRPr/>
            </a:pPr>
            <a:fld id="{6F221C24-144A-4485-8A9E-78515242E9CE}" type="datetime1">
              <a:rPr lang="es-CL" smtClean="0"/>
              <a:pPr>
                <a:defRPr/>
              </a:pPr>
              <a:t>08-01-12</a:t>
            </a:fld>
            <a:endParaRPr lang="es-CL"/>
          </a:p>
        </p:txBody>
      </p:sp>
      <p:pic>
        <p:nvPicPr>
          <p:cNvPr id="10" name="Picture 9"/>
          <p:cNvPicPr>
            <a:picLocks noChangeAspect="1"/>
          </p:cNvPicPr>
          <p:nvPr/>
        </p:nvPicPr>
        <p:blipFill>
          <a:blip r:embed="rId3" cstate="print"/>
          <a:srcRect t="5161"/>
          <a:stretch>
            <a:fillRect/>
          </a:stretch>
        </p:blipFill>
        <p:spPr bwMode="auto">
          <a:xfrm>
            <a:off x="228600" y="1295400"/>
            <a:ext cx="3852214" cy="2738984"/>
          </a:xfrm>
          <a:prstGeom prst="rect">
            <a:avLst/>
          </a:prstGeom>
          <a:noFill/>
          <a:ln w="9525">
            <a:noFill/>
            <a:miter lim="800000"/>
            <a:headEnd/>
            <a:tailEnd/>
          </a:ln>
        </p:spPr>
      </p:pic>
      <p:pic>
        <p:nvPicPr>
          <p:cNvPr id="11" name="Picture 10"/>
          <p:cNvPicPr>
            <a:picLocks noChangeAspect="1"/>
          </p:cNvPicPr>
          <p:nvPr/>
        </p:nvPicPr>
        <p:blipFill>
          <a:blip r:embed="rId4" cstate="print"/>
          <a:srcRect t="5715"/>
          <a:stretch>
            <a:fillRect/>
          </a:stretch>
        </p:blipFill>
        <p:spPr bwMode="auto">
          <a:xfrm>
            <a:off x="228600" y="3962400"/>
            <a:ext cx="3852215" cy="2722984"/>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4F51B86A-9507-4205-A8C4-F81685C1E6A1}" type="slidenum">
              <a:rPr lang="es-CL" smtClean="0"/>
              <a:pPr/>
              <a:t>25</a:t>
            </a:fld>
            <a:endParaRPr lang="es-CL"/>
          </a:p>
        </p:txBody>
      </p:sp>
      <p:sp>
        <p:nvSpPr>
          <p:cNvPr id="13" name="TextBox 3"/>
          <p:cNvSpPr txBox="1"/>
          <p:nvPr/>
        </p:nvSpPr>
        <p:spPr>
          <a:xfrm rot="-5400000">
            <a:off x="-1085829" y="2152629"/>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No Control</a:t>
            </a:r>
            <a:endParaRPr lang="en-US" sz="2000" dirty="0">
              <a:latin typeface="Arial" pitchFamily="34" charset="0"/>
              <a:cs typeface="Arial" pitchFamily="34" charset="0"/>
            </a:endParaRPr>
          </a:p>
        </p:txBody>
      </p:sp>
      <p:sp>
        <p:nvSpPr>
          <p:cNvPr id="14" name="TextBox 5"/>
          <p:cNvSpPr txBox="1"/>
          <p:nvPr/>
        </p:nvSpPr>
        <p:spPr>
          <a:xfrm rot="16200000">
            <a:off x="-1085829" y="4743429"/>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Threshold </a:t>
            </a:r>
            <a:endParaRPr lang="en-US" sz="2000" dirty="0">
              <a:latin typeface="Arial" pitchFamily="34" charset="0"/>
              <a:cs typeface="Arial" pitchFamily="34" charset="0"/>
            </a:endParaRPr>
          </a:p>
        </p:txBody>
      </p:sp>
      <p:sp>
        <p:nvSpPr>
          <p:cNvPr id="15" name="TextBox 3"/>
          <p:cNvSpPr txBox="1"/>
          <p:nvPr/>
        </p:nvSpPr>
        <p:spPr>
          <a:xfrm>
            <a:off x="5537219" y="5405154"/>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HRT</a:t>
            </a:r>
            <a:endParaRPr lang="en-US" sz="2000" dirty="0">
              <a:latin typeface="Arial" pitchFamily="34" charset="0"/>
              <a:cs typeface="Arial" pitchFamily="34" charset="0"/>
            </a:endParaRPr>
          </a:p>
        </p:txBody>
      </p:sp>
      <p:pic>
        <p:nvPicPr>
          <p:cNvPr id="16" name="Picture 11"/>
          <p:cNvPicPr>
            <a:picLocks noChangeAspect="1"/>
          </p:cNvPicPr>
          <p:nvPr/>
        </p:nvPicPr>
        <p:blipFill>
          <a:blip r:embed="rId5" cstate="print"/>
          <a:srcRect t="5772"/>
          <a:stretch>
            <a:fillRect/>
          </a:stretch>
        </p:blipFill>
        <p:spPr bwMode="auto">
          <a:xfrm>
            <a:off x="3999401" y="1772816"/>
            <a:ext cx="4992199" cy="352666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56" y="209303"/>
            <a:ext cx="8534400" cy="987449"/>
          </a:xfrm>
        </p:spPr>
        <p:txBody>
          <a:bodyPr>
            <a:noAutofit/>
          </a:bodyPr>
          <a:lstStyle/>
          <a:p>
            <a:pPr algn="l"/>
            <a:r>
              <a:rPr lang="en-US" sz="3600" dirty="0" smtClean="0">
                <a:solidFill>
                  <a:schemeClr val="tx2"/>
                </a:solidFill>
                <a:latin typeface="Arial" pitchFamily="34" charset="0"/>
                <a:cs typeface="Arial" pitchFamily="34" charset="0"/>
              </a:rPr>
              <a:t>5. Results: </a:t>
            </a:r>
            <a:r>
              <a:rPr lang="en-US" sz="3600" dirty="0" smtClean="0">
                <a:solidFill>
                  <a:srgbClr val="FF0000"/>
                </a:solidFill>
                <a:latin typeface="Arial" pitchFamily="34" charset="0"/>
                <a:cs typeface="Arial" pitchFamily="34" charset="0"/>
              </a:rPr>
              <a:t>Cycle Time</a:t>
            </a:r>
            <a:endParaRPr lang="en-US" sz="3600" dirty="0">
              <a:solidFill>
                <a:schemeClr val="tx2"/>
              </a:solidFill>
              <a:latin typeface="Arial" pitchFamily="34" charset="0"/>
              <a:cs typeface="Arial" pitchFamily="34" charset="0"/>
            </a:endParaRPr>
          </a:p>
        </p:txBody>
      </p:sp>
      <p:sp>
        <p:nvSpPr>
          <p:cNvPr id="4" name="TextBox 3"/>
          <p:cNvSpPr txBox="1"/>
          <p:nvPr/>
        </p:nvSpPr>
        <p:spPr>
          <a:xfrm>
            <a:off x="1357290" y="5405154"/>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No Control</a:t>
            </a:r>
            <a:endParaRPr lang="en-US" sz="2000" dirty="0">
              <a:latin typeface="Arial" pitchFamily="34" charset="0"/>
              <a:cs typeface="Arial" pitchFamily="34" charset="0"/>
            </a:endParaRPr>
          </a:p>
        </p:txBody>
      </p:sp>
      <p:sp>
        <p:nvSpPr>
          <p:cNvPr id="6" name="TextBox 5"/>
          <p:cNvSpPr txBox="1"/>
          <p:nvPr/>
        </p:nvSpPr>
        <p:spPr>
          <a:xfrm>
            <a:off x="5724128" y="5373216"/>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Threshold</a:t>
            </a:r>
            <a:r>
              <a:rPr lang="en-US" sz="2000" dirty="0" smtClean="0">
                <a:latin typeface="Gill Sans MT" pitchFamily="34" charset="0"/>
              </a:rPr>
              <a:t> </a:t>
            </a:r>
            <a:endParaRPr lang="en-US" sz="2000" dirty="0">
              <a:latin typeface="Gill Sans MT" pitchFamily="34" charset="0"/>
            </a:endParaRPr>
          </a:p>
        </p:txBody>
      </p:sp>
      <p:sp>
        <p:nvSpPr>
          <p:cNvPr id="8" name="Date Placeholder 7"/>
          <p:cNvSpPr>
            <a:spLocks noGrp="1"/>
          </p:cNvSpPr>
          <p:nvPr>
            <p:ph type="dt" sz="half" idx="10"/>
          </p:nvPr>
        </p:nvSpPr>
        <p:spPr/>
        <p:txBody>
          <a:bodyPr/>
          <a:lstStyle/>
          <a:p>
            <a:pPr>
              <a:defRPr/>
            </a:pPr>
            <a:fld id="{7F563436-C375-4295-8634-72875D5A7B60}" type="datetime1">
              <a:rPr lang="es-CL" smtClean="0"/>
              <a:pPr>
                <a:defRPr/>
              </a:pPr>
              <a:t>08-01-12</a:t>
            </a:fld>
            <a:endParaRPr lang="es-CL"/>
          </a:p>
        </p:txBody>
      </p:sp>
      <p:pic>
        <p:nvPicPr>
          <p:cNvPr id="10" name="Picture 9"/>
          <p:cNvPicPr>
            <a:picLocks noChangeAspect="1"/>
          </p:cNvPicPr>
          <p:nvPr/>
        </p:nvPicPr>
        <p:blipFill>
          <a:blip r:embed="rId3" cstate="print"/>
          <a:srcRect t="6591"/>
          <a:stretch>
            <a:fillRect/>
          </a:stretch>
        </p:blipFill>
        <p:spPr bwMode="auto">
          <a:xfrm>
            <a:off x="35496" y="1772816"/>
            <a:ext cx="4992199" cy="3495997"/>
          </a:xfrm>
          <a:prstGeom prst="rect">
            <a:avLst/>
          </a:prstGeom>
          <a:noFill/>
          <a:ln w="9525">
            <a:noFill/>
            <a:miter lim="800000"/>
            <a:headEnd/>
            <a:tailEnd/>
          </a:ln>
        </p:spPr>
      </p:pic>
      <p:pic>
        <p:nvPicPr>
          <p:cNvPr id="11" name="Picture 10"/>
          <p:cNvPicPr>
            <a:picLocks noChangeAspect="1"/>
          </p:cNvPicPr>
          <p:nvPr/>
        </p:nvPicPr>
        <p:blipFill>
          <a:blip r:embed="rId4" cstate="print"/>
          <a:srcRect t="6920"/>
          <a:stretch>
            <a:fillRect/>
          </a:stretch>
        </p:blipFill>
        <p:spPr bwMode="auto">
          <a:xfrm>
            <a:off x="4355976" y="1817508"/>
            <a:ext cx="4992199" cy="34837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4F51B86A-9507-4205-A8C4-F81685C1E6A1}" type="slidenum">
              <a:rPr lang="es-CL" smtClean="0"/>
              <a:pPr/>
              <a:t>26</a:t>
            </a:fld>
            <a:endParaRPr lang="es-CL"/>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56" y="209303"/>
            <a:ext cx="8534400" cy="987449"/>
          </a:xfrm>
        </p:spPr>
        <p:txBody>
          <a:bodyPr>
            <a:noAutofit/>
          </a:bodyPr>
          <a:lstStyle/>
          <a:p>
            <a:pPr algn="l"/>
            <a:r>
              <a:rPr lang="en-US" sz="3600" dirty="0" smtClean="0">
                <a:solidFill>
                  <a:schemeClr val="tx2"/>
                </a:solidFill>
                <a:latin typeface="Arial" pitchFamily="34" charset="0"/>
                <a:cs typeface="Arial" pitchFamily="34" charset="0"/>
              </a:rPr>
              <a:t>5. Results: </a:t>
            </a:r>
            <a:r>
              <a:rPr lang="en-US" sz="3600" dirty="0" smtClean="0">
                <a:solidFill>
                  <a:srgbClr val="FF0000"/>
                </a:solidFill>
                <a:latin typeface="Arial" pitchFamily="34" charset="0"/>
                <a:cs typeface="Arial" pitchFamily="34" charset="0"/>
              </a:rPr>
              <a:t>Cycle Time</a:t>
            </a:r>
            <a:endParaRPr lang="en-US" sz="3600" dirty="0">
              <a:solidFill>
                <a:schemeClr val="tx2"/>
              </a:solidFill>
              <a:latin typeface="Arial" pitchFamily="34" charset="0"/>
              <a:cs typeface="Arial" pitchFamily="34" charset="0"/>
            </a:endParaRPr>
          </a:p>
        </p:txBody>
      </p:sp>
      <p:sp>
        <p:nvSpPr>
          <p:cNvPr id="8" name="Date Placeholder 7"/>
          <p:cNvSpPr>
            <a:spLocks noGrp="1"/>
          </p:cNvSpPr>
          <p:nvPr>
            <p:ph type="dt" sz="half" idx="10"/>
          </p:nvPr>
        </p:nvSpPr>
        <p:spPr>
          <a:xfrm>
            <a:off x="700968" y="6356350"/>
            <a:ext cx="2133600" cy="365125"/>
          </a:xfrm>
        </p:spPr>
        <p:txBody>
          <a:bodyPr/>
          <a:lstStyle/>
          <a:p>
            <a:pPr>
              <a:defRPr/>
            </a:pPr>
            <a:fld id="{7F563436-C375-4295-8634-72875D5A7B60}" type="datetime1">
              <a:rPr lang="es-CL" smtClean="0"/>
              <a:pPr>
                <a:defRPr/>
              </a:pPr>
              <a:t>08-01-12</a:t>
            </a:fld>
            <a:endParaRPr lang="es-CL"/>
          </a:p>
        </p:txBody>
      </p:sp>
      <p:pic>
        <p:nvPicPr>
          <p:cNvPr id="10" name="Picture 9"/>
          <p:cNvPicPr>
            <a:picLocks noChangeAspect="1"/>
          </p:cNvPicPr>
          <p:nvPr/>
        </p:nvPicPr>
        <p:blipFill>
          <a:blip r:embed="rId3" cstate="print"/>
          <a:srcRect t="6591"/>
          <a:stretch>
            <a:fillRect/>
          </a:stretch>
        </p:blipFill>
        <p:spPr bwMode="auto">
          <a:xfrm>
            <a:off x="243768" y="1219200"/>
            <a:ext cx="3947232" cy="2764215"/>
          </a:xfrm>
          <a:prstGeom prst="rect">
            <a:avLst/>
          </a:prstGeom>
          <a:noFill/>
          <a:ln w="9525">
            <a:noFill/>
            <a:miter lim="800000"/>
            <a:headEnd/>
            <a:tailEnd/>
          </a:ln>
        </p:spPr>
      </p:pic>
      <p:pic>
        <p:nvPicPr>
          <p:cNvPr id="11" name="Picture 10"/>
          <p:cNvPicPr>
            <a:picLocks noChangeAspect="1"/>
          </p:cNvPicPr>
          <p:nvPr/>
        </p:nvPicPr>
        <p:blipFill>
          <a:blip r:embed="rId4" cstate="print"/>
          <a:srcRect t="6920"/>
          <a:stretch>
            <a:fillRect/>
          </a:stretch>
        </p:blipFill>
        <p:spPr bwMode="auto">
          <a:xfrm>
            <a:off x="243768" y="3886200"/>
            <a:ext cx="3947232" cy="2754492"/>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4F51B86A-9507-4205-A8C4-F81685C1E6A1}" type="slidenum">
              <a:rPr lang="es-CL" smtClean="0"/>
              <a:pPr/>
              <a:t>27</a:t>
            </a:fld>
            <a:endParaRPr lang="es-CL"/>
          </a:p>
        </p:txBody>
      </p:sp>
      <p:sp>
        <p:nvSpPr>
          <p:cNvPr id="13" name="TextBox 3"/>
          <p:cNvSpPr txBox="1"/>
          <p:nvPr/>
        </p:nvSpPr>
        <p:spPr>
          <a:xfrm rot="-5400000">
            <a:off x="-1009629" y="2152629"/>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No Control</a:t>
            </a:r>
            <a:endParaRPr lang="en-US" sz="2000" dirty="0">
              <a:latin typeface="Arial" pitchFamily="34" charset="0"/>
              <a:cs typeface="Arial" pitchFamily="34" charset="0"/>
            </a:endParaRPr>
          </a:p>
        </p:txBody>
      </p:sp>
      <p:sp>
        <p:nvSpPr>
          <p:cNvPr id="14" name="TextBox 5"/>
          <p:cNvSpPr txBox="1"/>
          <p:nvPr/>
        </p:nvSpPr>
        <p:spPr>
          <a:xfrm rot="16200000">
            <a:off x="-1009629" y="4743429"/>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Threshold </a:t>
            </a:r>
            <a:endParaRPr lang="en-US" sz="2000" dirty="0">
              <a:latin typeface="Arial" pitchFamily="34" charset="0"/>
              <a:cs typeface="Arial" pitchFamily="34" charset="0"/>
            </a:endParaRPr>
          </a:p>
        </p:txBody>
      </p:sp>
      <p:pic>
        <p:nvPicPr>
          <p:cNvPr id="15" name="Picture 8"/>
          <p:cNvPicPr>
            <a:picLocks noChangeAspect="1"/>
          </p:cNvPicPr>
          <p:nvPr/>
        </p:nvPicPr>
        <p:blipFill>
          <a:blip r:embed="rId5" cstate="print"/>
          <a:srcRect t="6264"/>
          <a:stretch>
            <a:fillRect/>
          </a:stretch>
        </p:blipFill>
        <p:spPr bwMode="auto">
          <a:xfrm>
            <a:off x="4151801" y="1981200"/>
            <a:ext cx="4992199" cy="3508241"/>
          </a:xfrm>
          <a:prstGeom prst="rect">
            <a:avLst/>
          </a:prstGeom>
          <a:noFill/>
          <a:ln w="9525">
            <a:noFill/>
            <a:miter lim="800000"/>
            <a:headEnd/>
            <a:tailEnd/>
          </a:ln>
        </p:spPr>
      </p:pic>
      <p:sp>
        <p:nvSpPr>
          <p:cNvPr id="16" name="TextBox 3"/>
          <p:cNvSpPr txBox="1"/>
          <p:nvPr/>
        </p:nvSpPr>
        <p:spPr>
          <a:xfrm>
            <a:off x="5537219" y="5405154"/>
            <a:ext cx="2571768" cy="400110"/>
          </a:xfrm>
          <a:prstGeom prst="rect">
            <a:avLst/>
          </a:prstGeom>
          <a:noFill/>
        </p:spPr>
        <p:txBody>
          <a:bodyPr wrap="square" rtlCol="0">
            <a:spAutoFit/>
          </a:bodyPr>
          <a:lstStyle/>
          <a:p>
            <a:pPr algn="ctr"/>
            <a:r>
              <a:rPr lang="en-US" sz="2000" dirty="0" smtClean="0">
                <a:latin typeface="Arial" pitchFamily="34" charset="0"/>
                <a:cs typeface="Arial" pitchFamily="34" charset="0"/>
              </a:rPr>
              <a:t>HRT</a:t>
            </a:r>
            <a:endParaRPr lang="en-US" sz="20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56" y="209303"/>
            <a:ext cx="8534400" cy="987449"/>
          </a:xfrm>
        </p:spPr>
        <p:txBody>
          <a:bodyPr>
            <a:normAutofit/>
          </a:bodyPr>
          <a:lstStyle/>
          <a:p>
            <a:pPr algn="l"/>
            <a:r>
              <a:rPr lang="en-US" sz="3600" dirty="0" smtClean="0">
                <a:solidFill>
                  <a:schemeClr val="tx2"/>
                </a:solidFill>
                <a:latin typeface="Arial" pitchFamily="34" charset="0"/>
                <a:cs typeface="Arial" pitchFamily="34" charset="0"/>
              </a:rPr>
              <a:t>5. Results: </a:t>
            </a:r>
            <a:r>
              <a:rPr lang="en-US" sz="3600" dirty="0" smtClean="0">
                <a:solidFill>
                  <a:srgbClr val="FF0000"/>
                </a:solidFill>
                <a:latin typeface="Arial" pitchFamily="34" charset="0"/>
                <a:cs typeface="Arial" pitchFamily="34" charset="0"/>
              </a:rPr>
              <a:t>Waiting time Distribution</a:t>
            </a:r>
            <a:endParaRPr lang="en-US" sz="3600" dirty="0">
              <a:solidFill>
                <a:srgbClr val="FF0000"/>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pPr>
              <a:defRPr/>
            </a:pPr>
            <a:fld id="{294B7CCA-1CDE-4156-8B1F-C0059A41B4F2}" type="datetime1">
              <a:rPr lang="es-CL" smtClean="0"/>
              <a:pPr>
                <a:defRPr/>
              </a:pPr>
              <a:t>08-01-12</a:t>
            </a:fld>
            <a:endParaRPr lang="es-CL"/>
          </a:p>
        </p:txBody>
      </p:sp>
      <p:graphicFrame>
        <p:nvGraphicFramePr>
          <p:cNvPr id="10" name="Table 9"/>
          <p:cNvGraphicFramePr>
            <a:graphicFrameLocks noGrp="1"/>
          </p:cNvGraphicFramePr>
          <p:nvPr>
            <p:extLst>
              <p:ext uri="{D42A27DB-BD31-4B8C-83A1-F6EECF244321}">
                <p14:modId xmlns:p14="http://schemas.microsoft.com/office/powerpoint/2010/main" val="3272109981"/>
              </p:ext>
            </p:extLst>
          </p:nvPr>
        </p:nvGraphicFramePr>
        <p:xfrm>
          <a:off x="395537" y="1628799"/>
          <a:ext cx="8208910" cy="3318201"/>
        </p:xfrm>
        <a:graphic>
          <a:graphicData uri="http://schemas.openxmlformats.org/drawingml/2006/table">
            <a:tbl>
              <a:tblPr/>
              <a:tblGrid>
                <a:gridCol w="1715923"/>
                <a:gridCol w="1090126"/>
                <a:gridCol w="1090126"/>
                <a:gridCol w="1066242"/>
                <a:gridCol w="1097770"/>
                <a:gridCol w="1090126"/>
                <a:gridCol w="1058597"/>
              </a:tblGrid>
              <a:tr h="549594">
                <a:tc>
                  <a:txBody>
                    <a:bodyPr/>
                    <a:lstStyle/>
                    <a:p>
                      <a:pPr>
                        <a:lnSpc>
                          <a:spcPct val="115000"/>
                        </a:lnSpc>
                        <a:spcAft>
                          <a:spcPts val="0"/>
                        </a:spcAft>
                      </a:pPr>
                      <a:r>
                        <a:rPr lang="en-US" sz="1400" dirty="0">
                          <a:solidFill>
                            <a:srgbClr val="000000"/>
                          </a:solidFill>
                          <a:latin typeface="Arial" pitchFamily="34" charset="0"/>
                          <a:ea typeface="Times New Roman"/>
                          <a:cs typeface="Arial" pitchFamily="34" charset="0"/>
                        </a:rPr>
                        <a:t> </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gridSpan="6">
                  <a:txBody>
                    <a:bodyPr/>
                    <a:lstStyle/>
                    <a:p>
                      <a:pPr algn="ctr">
                        <a:lnSpc>
                          <a:spcPct val="115000"/>
                        </a:lnSpc>
                        <a:spcAft>
                          <a:spcPts val="0"/>
                        </a:spcAft>
                      </a:pPr>
                      <a:r>
                        <a:rPr lang="en-US" sz="1400" b="1" dirty="0">
                          <a:solidFill>
                            <a:srgbClr val="000000"/>
                          </a:solidFill>
                          <a:latin typeface="Arial" pitchFamily="34" charset="0"/>
                          <a:ea typeface="Times New Roman"/>
                          <a:cs typeface="Arial" pitchFamily="34" charset="0"/>
                        </a:rPr>
                        <a:t>% </a:t>
                      </a:r>
                      <a:r>
                        <a:rPr lang="en-US" sz="1400" b="1" dirty="0" smtClean="0">
                          <a:solidFill>
                            <a:srgbClr val="000000"/>
                          </a:solidFill>
                          <a:latin typeface="Arial" pitchFamily="34" charset="0"/>
                          <a:ea typeface="Times New Roman"/>
                          <a:cs typeface="Arial" pitchFamily="34" charset="0"/>
                        </a:rPr>
                        <a:t>of passengers that have to wait between:</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549594">
                <a:tc>
                  <a:txBody>
                    <a:bodyPr/>
                    <a:lstStyle/>
                    <a:p>
                      <a:pPr>
                        <a:lnSpc>
                          <a:spcPct val="115000"/>
                        </a:lnSpc>
                        <a:spcAft>
                          <a:spcPts val="0"/>
                        </a:spcAft>
                      </a:pPr>
                      <a:r>
                        <a:rPr lang="en-US" sz="1400" dirty="0">
                          <a:solidFill>
                            <a:srgbClr val="000000"/>
                          </a:solidFill>
                          <a:latin typeface="Arial" pitchFamily="34" charset="0"/>
                          <a:ea typeface="Times New Roman"/>
                          <a:cs typeface="Arial" pitchFamily="34" charset="0"/>
                        </a:rPr>
                        <a:t> </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gridSpan="3">
                  <a:txBody>
                    <a:bodyPr/>
                    <a:lstStyle/>
                    <a:p>
                      <a:pPr algn="ctr">
                        <a:lnSpc>
                          <a:spcPct val="115000"/>
                        </a:lnSpc>
                        <a:spcAft>
                          <a:spcPts val="0"/>
                        </a:spcAft>
                      </a:pPr>
                      <a:r>
                        <a:rPr lang="es-CL" sz="1400" b="1" dirty="0" err="1" smtClean="0">
                          <a:solidFill>
                            <a:srgbClr val="000000"/>
                          </a:solidFill>
                          <a:latin typeface="Arial" pitchFamily="34" charset="0"/>
                          <a:ea typeface="Times New Roman"/>
                          <a:cs typeface="Arial" pitchFamily="34" charset="0"/>
                        </a:rPr>
                        <a:t>Period</a:t>
                      </a:r>
                      <a:r>
                        <a:rPr lang="es-CL" sz="1400" b="1" dirty="0" smtClean="0">
                          <a:solidFill>
                            <a:srgbClr val="000000"/>
                          </a:solidFill>
                          <a:latin typeface="Arial" pitchFamily="34" charset="0"/>
                          <a:ea typeface="Times New Roman"/>
                          <a:cs typeface="Arial" pitchFamily="34" charset="0"/>
                        </a:rPr>
                        <a:t> </a:t>
                      </a:r>
                      <a:r>
                        <a:rPr lang="es-CL" sz="1400" b="1" dirty="0">
                          <a:solidFill>
                            <a:srgbClr val="000000"/>
                          </a:solidFill>
                          <a:latin typeface="Arial" pitchFamily="34" charset="0"/>
                          <a:ea typeface="Times New Roman"/>
                          <a:cs typeface="Arial" pitchFamily="34" charset="0"/>
                        </a:rPr>
                        <a:t>15-25</a:t>
                      </a:r>
                      <a:endParaRPr lang="es-CL" sz="1400"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CL"/>
                    </a:p>
                  </a:txBody>
                  <a:tcPr/>
                </a:tc>
                <a:tc hMerge="1">
                  <a:txBody>
                    <a:bodyPr/>
                    <a:lstStyle/>
                    <a:p>
                      <a:endParaRPr lang="es-CL"/>
                    </a:p>
                  </a:txBody>
                  <a:tcPr/>
                </a:tc>
                <a:tc gridSpan="3">
                  <a:txBody>
                    <a:bodyPr/>
                    <a:lstStyle/>
                    <a:p>
                      <a:pPr algn="ctr">
                        <a:lnSpc>
                          <a:spcPct val="115000"/>
                        </a:lnSpc>
                        <a:spcAft>
                          <a:spcPts val="0"/>
                        </a:spcAft>
                      </a:pPr>
                      <a:r>
                        <a:rPr lang="es-CL" sz="1400" b="1" dirty="0" err="1" smtClean="0">
                          <a:solidFill>
                            <a:srgbClr val="000000"/>
                          </a:solidFill>
                          <a:latin typeface="Arial" pitchFamily="34" charset="0"/>
                          <a:ea typeface="Times New Roman"/>
                          <a:cs typeface="Arial" pitchFamily="34" charset="0"/>
                        </a:rPr>
                        <a:t>Period</a:t>
                      </a:r>
                      <a:r>
                        <a:rPr lang="es-CL" sz="1400" b="1" baseline="0" dirty="0" smtClean="0">
                          <a:solidFill>
                            <a:srgbClr val="000000"/>
                          </a:solidFill>
                          <a:latin typeface="Arial" pitchFamily="34" charset="0"/>
                          <a:ea typeface="Times New Roman"/>
                          <a:cs typeface="Arial" pitchFamily="34" charset="0"/>
                        </a:rPr>
                        <a:t> </a:t>
                      </a:r>
                      <a:r>
                        <a:rPr lang="es-CL" sz="1400" b="1" dirty="0" smtClean="0">
                          <a:solidFill>
                            <a:srgbClr val="000000"/>
                          </a:solidFill>
                          <a:latin typeface="Arial" pitchFamily="34" charset="0"/>
                          <a:ea typeface="Times New Roman"/>
                          <a:cs typeface="Arial" pitchFamily="34" charset="0"/>
                        </a:rPr>
                        <a:t>25-120</a:t>
                      </a:r>
                      <a:endParaRPr lang="es-CL" sz="14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s-CL"/>
                    </a:p>
                  </a:txBody>
                  <a:tcPr/>
                </a:tc>
                <a:tc hMerge="1">
                  <a:txBody>
                    <a:bodyPr/>
                    <a:lstStyle/>
                    <a:p>
                      <a:endParaRPr lang="es-CL"/>
                    </a:p>
                  </a:txBody>
                  <a:tcPr/>
                </a:tc>
              </a:tr>
              <a:tr h="570231">
                <a:tc>
                  <a:txBody>
                    <a:bodyPr/>
                    <a:lstStyle/>
                    <a:p>
                      <a:pPr>
                        <a:lnSpc>
                          <a:spcPct val="115000"/>
                        </a:lnSpc>
                        <a:spcAft>
                          <a:spcPts val="0"/>
                        </a:spcAft>
                      </a:pPr>
                      <a:r>
                        <a:rPr lang="es-CL" sz="1400" b="1" dirty="0">
                          <a:solidFill>
                            <a:srgbClr val="000000"/>
                          </a:solidFill>
                          <a:latin typeface="Arial" pitchFamily="34" charset="0"/>
                          <a:ea typeface="Times New Roman"/>
                          <a:cs typeface="Arial" pitchFamily="34" charset="0"/>
                        </a:rPr>
                        <a:t> </a:t>
                      </a:r>
                      <a:endParaRPr lang="es-CL" sz="14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400" b="1">
                          <a:solidFill>
                            <a:srgbClr val="000000"/>
                          </a:solidFill>
                          <a:latin typeface="Arial" pitchFamily="34" charset="0"/>
                          <a:ea typeface="Times New Roman"/>
                          <a:cs typeface="Arial" pitchFamily="34" charset="0"/>
                        </a:rPr>
                        <a:t>0-2 min</a:t>
                      </a:r>
                      <a:endParaRPr lang="es-CL" sz="140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400" b="1">
                          <a:solidFill>
                            <a:srgbClr val="000000"/>
                          </a:solidFill>
                          <a:latin typeface="Arial" pitchFamily="34" charset="0"/>
                          <a:ea typeface="Times New Roman"/>
                          <a:cs typeface="Arial" pitchFamily="34" charset="0"/>
                        </a:rPr>
                        <a:t>2-4 min</a:t>
                      </a:r>
                      <a:endParaRPr lang="es-CL" sz="140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400" b="1">
                          <a:solidFill>
                            <a:srgbClr val="000000"/>
                          </a:solidFill>
                          <a:latin typeface="Arial" pitchFamily="34" charset="0"/>
                          <a:ea typeface="Times New Roman"/>
                          <a:cs typeface="Arial" pitchFamily="34" charset="0"/>
                        </a:rPr>
                        <a:t>&gt; 4 min</a:t>
                      </a:r>
                      <a:endParaRPr lang="es-CL" sz="140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400" b="1" dirty="0">
                          <a:solidFill>
                            <a:srgbClr val="000000"/>
                          </a:solidFill>
                          <a:latin typeface="Arial" pitchFamily="34" charset="0"/>
                          <a:ea typeface="Times New Roman"/>
                          <a:cs typeface="Arial" pitchFamily="34" charset="0"/>
                        </a:rPr>
                        <a:t>0-2 min</a:t>
                      </a:r>
                      <a:endParaRPr lang="es-CL" sz="14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400" b="1" dirty="0">
                          <a:solidFill>
                            <a:srgbClr val="000000"/>
                          </a:solidFill>
                          <a:latin typeface="Arial" pitchFamily="34" charset="0"/>
                          <a:ea typeface="Times New Roman"/>
                          <a:cs typeface="Arial" pitchFamily="34" charset="0"/>
                        </a:rPr>
                        <a:t>2-4 min</a:t>
                      </a:r>
                      <a:endParaRPr lang="es-CL" sz="14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L" sz="1400" b="1" dirty="0">
                          <a:solidFill>
                            <a:srgbClr val="000000"/>
                          </a:solidFill>
                          <a:latin typeface="Arial" pitchFamily="34" charset="0"/>
                          <a:ea typeface="Times New Roman"/>
                          <a:cs typeface="Arial" pitchFamily="34" charset="0"/>
                        </a:rPr>
                        <a:t>&gt; 4 min</a:t>
                      </a:r>
                      <a:endParaRPr lang="es-CL" sz="14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549594">
                <a:tc>
                  <a:txBody>
                    <a:bodyPr/>
                    <a:lstStyle/>
                    <a:p>
                      <a:pPr>
                        <a:lnSpc>
                          <a:spcPct val="115000"/>
                        </a:lnSpc>
                        <a:spcAft>
                          <a:spcPts val="0"/>
                        </a:spcAft>
                      </a:pPr>
                      <a:r>
                        <a:rPr lang="es-CL" sz="1400" b="1" dirty="0">
                          <a:solidFill>
                            <a:srgbClr val="000000"/>
                          </a:solidFill>
                          <a:latin typeface="Arial" pitchFamily="34" charset="0"/>
                          <a:ea typeface="Times New Roman"/>
                          <a:cs typeface="Arial" pitchFamily="34" charset="0"/>
                        </a:rPr>
                        <a:t>No Control</a:t>
                      </a:r>
                      <a:endParaRPr lang="es-CL" sz="14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57.76</a:t>
                      </a:r>
                      <a:endParaRPr lang="es-CL" sz="14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29.60</a:t>
                      </a:r>
                      <a:endParaRPr lang="es-CL" sz="14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12.64</a:t>
                      </a:r>
                      <a:endParaRPr lang="es-CL" sz="1400"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63.46</a:t>
                      </a:r>
                      <a:endParaRPr lang="es-CL" sz="14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27.68</a:t>
                      </a:r>
                      <a:endParaRPr lang="es-CL" sz="14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8.86</a:t>
                      </a:r>
                      <a:endParaRPr lang="es-CL" sz="14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549594">
                <a:tc>
                  <a:txBody>
                    <a:bodyPr/>
                    <a:lstStyle/>
                    <a:p>
                      <a:pPr>
                        <a:lnSpc>
                          <a:spcPct val="115000"/>
                        </a:lnSpc>
                        <a:spcAft>
                          <a:spcPts val="0"/>
                        </a:spcAft>
                      </a:pPr>
                      <a:r>
                        <a:rPr lang="es-CL" sz="1400" b="1" dirty="0" err="1">
                          <a:solidFill>
                            <a:srgbClr val="000000"/>
                          </a:solidFill>
                          <a:latin typeface="Arial" pitchFamily="34" charset="0"/>
                          <a:ea typeface="Times New Roman"/>
                          <a:cs typeface="Arial" pitchFamily="34" charset="0"/>
                        </a:rPr>
                        <a:t>Threshold</a:t>
                      </a:r>
                      <a:r>
                        <a:rPr lang="es-CL" sz="1400" b="1" dirty="0">
                          <a:solidFill>
                            <a:srgbClr val="000000"/>
                          </a:solidFill>
                          <a:latin typeface="Arial" pitchFamily="34" charset="0"/>
                          <a:ea typeface="Times New Roman"/>
                          <a:cs typeface="Arial" pitchFamily="34" charset="0"/>
                        </a:rPr>
                        <a:t> Control</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78.15</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20.64</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1.21</a:t>
                      </a:r>
                      <a:endParaRPr lang="es-CL" sz="1400"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82.52</a:t>
                      </a:r>
                      <a:endParaRPr lang="es-CL" sz="14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16.46</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1.02</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r>
              <a:tr h="549594">
                <a:tc>
                  <a:txBody>
                    <a:bodyPr/>
                    <a:lstStyle/>
                    <a:p>
                      <a:pPr>
                        <a:lnSpc>
                          <a:spcPct val="115000"/>
                        </a:lnSpc>
                        <a:spcAft>
                          <a:spcPts val="0"/>
                        </a:spcAft>
                      </a:pPr>
                      <a:r>
                        <a:rPr lang="es-CL" sz="1400" b="1" dirty="0" smtClean="0">
                          <a:solidFill>
                            <a:srgbClr val="000000"/>
                          </a:solidFill>
                          <a:latin typeface="Arial" pitchFamily="34" charset="0"/>
                          <a:ea typeface="Times New Roman"/>
                          <a:cs typeface="Arial" pitchFamily="34" charset="0"/>
                        </a:rPr>
                        <a:t>HRT</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79.24</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20.29</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0.47</a:t>
                      </a:r>
                      <a:endParaRPr lang="es-CL" sz="1400" dirty="0">
                        <a:latin typeface="Arial" pitchFamily="34" charset="0"/>
                        <a:ea typeface="Calibri"/>
                        <a:cs typeface="Arial"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87.30</a:t>
                      </a:r>
                      <a:endParaRPr lang="es-CL" sz="14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12.62</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CL" sz="1400" dirty="0" smtClean="0">
                          <a:solidFill>
                            <a:srgbClr val="000000"/>
                          </a:solidFill>
                          <a:latin typeface="Arial" pitchFamily="34" charset="0"/>
                          <a:ea typeface="Times New Roman"/>
                          <a:cs typeface="Arial" pitchFamily="34" charset="0"/>
                        </a:rPr>
                        <a:t>0.08</a:t>
                      </a:r>
                      <a:endParaRPr lang="es-CL" sz="14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r>
            </a:tbl>
          </a:graphicData>
        </a:graphic>
      </p:graphicFrame>
      <p:sp>
        <p:nvSpPr>
          <p:cNvPr id="6" name="Slide Number Placeholder 5"/>
          <p:cNvSpPr>
            <a:spLocks noGrp="1"/>
          </p:cNvSpPr>
          <p:nvPr>
            <p:ph type="sldNum" sz="quarter" idx="12"/>
          </p:nvPr>
        </p:nvSpPr>
        <p:spPr/>
        <p:txBody>
          <a:bodyPr/>
          <a:lstStyle/>
          <a:p>
            <a:fld id="{4F51B86A-9507-4205-A8C4-F81685C1E6A1}" type="slidenum">
              <a:rPr lang="es-CL" smtClean="0"/>
              <a:pPr/>
              <a:t>28</a:t>
            </a:fld>
            <a:endParaRPr lang="es-CL"/>
          </a:p>
        </p:txBody>
      </p:sp>
      <p:sp>
        <p:nvSpPr>
          <p:cNvPr id="9" name="Rectangle 8"/>
          <p:cNvSpPr/>
          <p:nvPr/>
        </p:nvSpPr>
        <p:spPr>
          <a:xfrm>
            <a:off x="4499992" y="3429000"/>
            <a:ext cx="605408" cy="1600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angle 10"/>
          <p:cNvSpPr/>
          <p:nvPr/>
        </p:nvSpPr>
        <p:spPr>
          <a:xfrm>
            <a:off x="7740352" y="3429000"/>
            <a:ext cx="641648" cy="15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normAutofit/>
          </a:bodyPr>
          <a:lstStyle/>
          <a:p>
            <a:pPr algn="l"/>
            <a:r>
              <a:rPr lang="en-US" sz="3600" dirty="0" smtClean="0">
                <a:solidFill>
                  <a:schemeClr val="tx2"/>
                </a:solidFill>
                <a:latin typeface="Arial" pitchFamily="34" charset="0"/>
                <a:cs typeface="Arial" pitchFamily="34" charset="0"/>
              </a:rPr>
              <a:t>6. Conclusions</a:t>
            </a:r>
          </a:p>
        </p:txBody>
      </p:sp>
      <p:sp>
        <p:nvSpPr>
          <p:cNvPr id="6" name="6 Rectángulo"/>
          <p:cNvSpPr>
            <a:spLocks noGrp="1"/>
          </p:cNvSpPr>
          <p:nvPr>
            <p:ph sz="quarter" idx="1"/>
          </p:nvPr>
        </p:nvSpPr>
        <p:spPr>
          <a:xfrm>
            <a:off x="301752" y="1527049"/>
            <a:ext cx="8662736" cy="4370427"/>
          </a:xfrm>
          <a:prstGeom prst="rect">
            <a:avLst/>
          </a:prstGeom>
        </p:spPr>
        <p:txBody>
          <a:bodyPr wrap="square">
            <a:spAutoFit/>
          </a:bodyPr>
          <a:lstStyle/>
          <a:p>
            <a:pPr marL="0" lvl="1" indent="-274320" algn="just">
              <a:lnSpc>
                <a:spcPct val="130000"/>
              </a:lnSpc>
              <a:spcAft>
                <a:spcPts val="2400"/>
              </a:spcAft>
              <a:buClr>
                <a:schemeClr val="accent1"/>
              </a:buClr>
              <a:buSzPct val="85000"/>
              <a:buNone/>
              <a:defRPr/>
            </a:pPr>
            <a:r>
              <a:rPr lang="en-US" altLang="ja-JP" sz="2000" dirty="0" smtClean="0">
                <a:latin typeface="Arial" pitchFamily="34" charset="0"/>
                <a:cs typeface="Arial" pitchFamily="34" charset="0"/>
              </a:rPr>
              <a:t>Developed a tool for headway control using Holding, Boarding limits and green extension strategies.</a:t>
            </a:r>
            <a:endParaRPr lang="en-US" altLang="ja-JP" sz="2000" dirty="0" smtClean="0">
              <a:solidFill>
                <a:schemeClr val="tx1"/>
              </a:solidFill>
              <a:latin typeface="Arial" pitchFamily="34" charset="0"/>
              <a:cs typeface="Arial" pitchFamily="34" charset="0"/>
            </a:endParaRPr>
          </a:p>
          <a:p>
            <a:pPr marL="274320" lvl="1" indent="-274320" algn="just">
              <a:lnSpc>
                <a:spcPct val="130000"/>
              </a:lnSpc>
              <a:spcAft>
                <a:spcPts val="2400"/>
              </a:spcAft>
              <a:buClr>
                <a:schemeClr val="accent1"/>
              </a:buClr>
              <a:buSzPct val="85000"/>
              <a:buNone/>
              <a:defRPr/>
            </a:pPr>
            <a:r>
              <a:rPr lang="en-US" altLang="ja-JP" sz="2000" dirty="0" smtClean="0">
                <a:latin typeface="Arial" pitchFamily="34" charset="0"/>
                <a:cs typeface="Arial" pitchFamily="34" charset="0"/>
              </a:rPr>
              <a:t>Time savings reach over 50% just with holding </a:t>
            </a:r>
          </a:p>
          <a:p>
            <a:pPr marL="0" lvl="1" indent="-274320" algn="just">
              <a:lnSpc>
                <a:spcPct val="130000"/>
              </a:lnSpc>
              <a:spcAft>
                <a:spcPts val="2400"/>
              </a:spcAft>
              <a:buClr>
                <a:schemeClr val="accent1"/>
              </a:buClr>
              <a:buSzPct val="85000"/>
              <a:buNone/>
              <a:defRPr/>
            </a:pPr>
            <a:r>
              <a:rPr lang="en-US" altLang="ja-JP" sz="2000" dirty="0" smtClean="0">
                <a:latin typeface="Arial" pitchFamily="34" charset="0"/>
                <a:cs typeface="Arial" pitchFamily="34" charset="0"/>
              </a:rPr>
              <a:t>Extending it to green time extension and boarding limits savings can reach over 60% with only minor impact on car users</a:t>
            </a:r>
          </a:p>
          <a:p>
            <a:pPr marL="274320" lvl="1" indent="-274320" algn="just">
              <a:lnSpc>
                <a:spcPct val="130000"/>
              </a:lnSpc>
              <a:spcAft>
                <a:spcPts val="2400"/>
              </a:spcAft>
              <a:buClr>
                <a:schemeClr val="accent1"/>
              </a:buClr>
              <a:buSzPct val="85000"/>
              <a:buNone/>
              <a:defRPr/>
            </a:pPr>
            <a:r>
              <a:rPr lang="en-US" altLang="ja-JP" sz="2000" dirty="0" smtClean="0">
                <a:latin typeface="Arial" pitchFamily="34" charset="0"/>
                <a:cs typeface="Arial" pitchFamily="34" charset="0"/>
              </a:rPr>
              <a:t>Huge improvements in comfort and reliability</a:t>
            </a:r>
          </a:p>
          <a:p>
            <a:pPr marL="274320" lvl="1" indent="-274320" algn="just">
              <a:lnSpc>
                <a:spcPct val="130000"/>
              </a:lnSpc>
              <a:buClr>
                <a:schemeClr val="accent1"/>
              </a:buClr>
              <a:buSzPct val="85000"/>
              <a:buNone/>
              <a:defRPr/>
            </a:pPr>
            <a:r>
              <a:rPr lang="en-US" altLang="ja-JP" sz="2000" dirty="0" smtClean="0">
                <a:latin typeface="Arial" pitchFamily="34" charset="0"/>
                <a:cs typeface="Arial" pitchFamily="34" charset="0"/>
              </a:rPr>
              <a:t>The tool is fast enough for real time applications.</a:t>
            </a:r>
          </a:p>
        </p:txBody>
      </p:sp>
      <p:sp>
        <p:nvSpPr>
          <p:cNvPr id="7" name="Date Placeholder 6"/>
          <p:cNvSpPr>
            <a:spLocks noGrp="1"/>
          </p:cNvSpPr>
          <p:nvPr>
            <p:ph type="dt" sz="half" idx="10"/>
          </p:nvPr>
        </p:nvSpPr>
        <p:spPr/>
        <p:txBody>
          <a:bodyPr/>
          <a:lstStyle/>
          <a:p>
            <a:pPr>
              <a:defRPr/>
            </a:pPr>
            <a:fld id="{698029E1-39E6-4422-9CCC-5A20104F8293}" type="datetime1">
              <a:rPr lang="es-CL" smtClean="0"/>
              <a:pPr>
                <a:defRPr/>
              </a:pPr>
              <a:t>08-01-12</a:t>
            </a:fld>
            <a:endParaRPr lang="es-CL"/>
          </a:p>
        </p:txBody>
      </p:sp>
      <p:sp>
        <p:nvSpPr>
          <p:cNvPr id="9" name="Slide Number Placeholder 8"/>
          <p:cNvSpPr>
            <a:spLocks noGrp="1"/>
          </p:cNvSpPr>
          <p:nvPr>
            <p:ph type="sldNum" sz="quarter" idx="12"/>
          </p:nvPr>
        </p:nvSpPr>
        <p:spPr/>
        <p:txBody>
          <a:bodyPr/>
          <a:lstStyle/>
          <a:p>
            <a:fld id="{4F51B86A-9507-4205-A8C4-F81685C1E6A1}" type="slidenum">
              <a:rPr lang="es-CL" smtClean="0"/>
              <a:pPr/>
              <a:t>29</a:t>
            </a:fld>
            <a:endParaRPr lang="es-CL"/>
          </a:p>
        </p:txBody>
      </p:sp>
    </p:spTree>
    <p:extLst>
      <p:ext uri="{BB962C8B-B14F-4D97-AF65-F5344CB8AC3E}">
        <p14:creationId xmlns:p14="http://schemas.microsoft.com/office/powerpoint/2010/main" val="3978385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743200"/>
            <a:ext cx="8686800" cy="685800"/>
          </a:xfrm>
        </p:spPr>
        <p:txBody>
          <a:bodyPr>
            <a:normAutofit fontScale="90000"/>
          </a:bodyPr>
          <a:lstStyle/>
          <a:p>
            <a:r>
              <a:rPr lang="en-US" dirty="0" smtClean="0">
                <a:solidFill>
                  <a:schemeClr val="tx2"/>
                </a:solidFill>
                <a:latin typeface="Arial" pitchFamily="34" charset="0"/>
              </a:rPr>
              <a:t>Is keeping regular headways that difficult?</a:t>
            </a:r>
          </a:p>
        </p:txBody>
      </p:sp>
      <p:sp>
        <p:nvSpPr>
          <p:cNvPr id="14339"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r>
              <a:rPr lang="en-US" sz="1000" smtClean="0">
                <a:solidFill>
                  <a:schemeClr val="bg2"/>
                </a:solidFill>
                <a:latin typeface="Arial" pitchFamily="34" charset="0"/>
              </a:rPr>
              <a:t>Transit Leaders Roundtable    MIT,  June 2011 </a:t>
            </a:r>
          </a:p>
        </p:txBody>
      </p:sp>
      <p:sp>
        <p:nvSpPr>
          <p:cNvPr id="14340" name="Rectangle 7"/>
          <p:cNvSpPr>
            <a:spLocks noChangeArrowheads="1"/>
          </p:cNvSpPr>
          <p:nvPr/>
        </p:nvSpPr>
        <p:spPr bwMode="auto">
          <a:xfrm>
            <a:off x="1647825" y="-24923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
          </a:p>
        </p:txBody>
      </p:sp>
    </p:spTree>
    <p:extLst>
      <p:ext uri="{BB962C8B-B14F-4D97-AF65-F5344CB8AC3E}">
        <p14:creationId xmlns:p14="http://schemas.microsoft.com/office/powerpoint/2010/main" val="13344983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t>Publications</a:t>
            </a:r>
            <a:r>
              <a:rPr lang="es-CL" dirty="0" smtClean="0"/>
              <a:t> and </a:t>
            </a:r>
            <a:r>
              <a:rPr lang="es-CL" dirty="0" err="1" smtClean="0"/>
              <a:t>working</a:t>
            </a:r>
            <a:r>
              <a:rPr lang="es-CL" dirty="0" smtClean="0"/>
              <a:t> </a:t>
            </a:r>
            <a:r>
              <a:rPr lang="es-CL" dirty="0" err="1" smtClean="0"/>
              <a:t>papers</a:t>
            </a:r>
            <a:endParaRPr lang="es-CL" dirty="0"/>
          </a:p>
        </p:txBody>
      </p:sp>
      <p:sp>
        <p:nvSpPr>
          <p:cNvPr id="3" name="2 Marcador de contenido"/>
          <p:cNvSpPr>
            <a:spLocks noGrp="1"/>
          </p:cNvSpPr>
          <p:nvPr>
            <p:ph idx="1"/>
          </p:nvPr>
        </p:nvSpPr>
        <p:spPr>
          <a:xfrm>
            <a:off x="457200" y="1524000"/>
            <a:ext cx="8229600" cy="4525963"/>
          </a:xfrm>
        </p:spPr>
        <p:txBody>
          <a:bodyPr>
            <a:normAutofit fontScale="92500" lnSpcReduction="10000"/>
          </a:bodyPr>
          <a:lstStyle/>
          <a:p>
            <a:pPr lvl="0"/>
            <a:r>
              <a:rPr lang="en-US" sz="2000" dirty="0">
                <a:latin typeface="Times New Roman" pitchFamily="18" charset="0"/>
                <a:cs typeface="Times New Roman" pitchFamily="18" charset="0"/>
              </a:rPr>
              <a:t>Delgado, F., Muñoz, J.C., Giesen, R., Cipriano, A. (2009) Real-Time Control of Buses in a Transit Corridor Based on </a:t>
            </a:r>
            <a:r>
              <a:rPr lang="en-US" sz="2000" b="1" dirty="0">
                <a:solidFill>
                  <a:srgbClr val="FF0000"/>
                </a:solidFill>
                <a:latin typeface="Times New Roman" pitchFamily="18" charset="0"/>
                <a:cs typeface="Times New Roman" pitchFamily="18" charset="0"/>
              </a:rPr>
              <a:t>Vehicle Holding and Boarding Limits</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Transportation Research Record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Vol</a:t>
            </a:r>
            <a:r>
              <a:rPr lang="en-US" sz="2000" dirty="0">
                <a:latin typeface="Times New Roman" pitchFamily="18" charset="0"/>
                <a:cs typeface="Times New Roman" pitchFamily="18" charset="0"/>
              </a:rPr>
              <a:t> 2090, </a:t>
            </a:r>
            <a:r>
              <a:rPr lang="en-US" sz="2000" dirty="0" smtClean="0">
                <a:latin typeface="Times New Roman" pitchFamily="18" charset="0"/>
                <a:cs typeface="Times New Roman" pitchFamily="18" charset="0"/>
              </a:rPr>
              <a:t>55-67</a:t>
            </a:r>
          </a:p>
          <a:p>
            <a:pPr lvl="0"/>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Munoz, J.C. and Giesen, R. (2010). </a:t>
            </a:r>
            <a:r>
              <a:rPr lang="en-US" sz="2000" b="1" dirty="0">
                <a:solidFill>
                  <a:srgbClr val="FF0000"/>
                </a:solidFill>
                <a:latin typeface="Times New Roman" pitchFamily="18" charset="0"/>
                <a:cs typeface="Times New Roman" pitchFamily="18" charset="0"/>
              </a:rPr>
              <a:t>Optimization of Public Transportation </a:t>
            </a:r>
            <a:r>
              <a:rPr lang="en-US" sz="2000" dirty="0">
                <a:latin typeface="Times New Roman" pitchFamily="18" charset="0"/>
                <a:cs typeface="Times New Roman" pitchFamily="18" charset="0"/>
              </a:rPr>
              <a:t>Systems. </a:t>
            </a:r>
            <a:r>
              <a:rPr lang="en-US" sz="2000" i="1" dirty="0">
                <a:latin typeface="Times New Roman" pitchFamily="18" charset="0"/>
                <a:cs typeface="Times New Roman" pitchFamily="18" charset="0"/>
              </a:rPr>
              <a:t>Encyclopedia of Operations Research and Management Science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Vol</a:t>
            </a:r>
            <a:r>
              <a:rPr lang="en-US" sz="2000" dirty="0">
                <a:latin typeface="Times New Roman" pitchFamily="18" charset="0"/>
                <a:cs typeface="Times New Roman" pitchFamily="18" charset="0"/>
              </a:rPr>
              <a:t> 6, 3886-3896.</a:t>
            </a:r>
            <a:endParaRPr lang="es-CL" sz="2000" dirty="0">
              <a:latin typeface="Times New Roman" pitchFamily="18" charset="0"/>
              <a:cs typeface="Times New Roman" pitchFamily="18" charset="0"/>
            </a:endParaRPr>
          </a:p>
          <a:p>
            <a:pPr lvl="0"/>
            <a:endParaRPr lang="es-CL" sz="2000" dirty="0">
              <a:latin typeface="Times New Roman" pitchFamily="18" charset="0"/>
              <a:cs typeface="Times New Roman" pitchFamily="18" charset="0"/>
            </a:endParaRPr>
          </a:p>
          <a:p>
            <a:r>
              <a:rPr lang="en-GB" sz="2000" dirty="0">
                <a:latin typeface="Times New Roman" pitchFamily="18" charset="0"/>
                <a:cs typeface="Times New Roman" pitchFamily="18" charset="0"/>
              </a:rPr>
              <a:t>Delgado, F., J.C. Muñoz and R. Giesen (2011) </a:t>
            </a:r>
            <a:r>
              <a:rPr lang="en-US" sz="2000" dirty="0">
                <a:latin typeface="Times New Roman" pitchFamily="18" charset="0"/>
                <a:cs typeface="Times New Roman" pitchFamily="18" charset="0"/>
              </a:rPr>
              <a:t>How much can holding and limiting boarding </a:t>
            </a:r>
            <a:r>
              <a:rPr lang="en-US" sz="2000" b="1" dirty="0">
                <a:solidFill>
                  <a:srgbClr val="FF0000"/>
                </a:solidFill>
                <a:latin typeface="Times New Roman" pitchFamily="18" charset="0"/>
                <a:cs typeface="Times New Roman" pitchFamily="18" charset="0"/>
              </a:rPr>
              <a:t>improve transit performance</a:t>
            </a:r>
            <a:r>
              <a:rPr lang="en-US" sz="2000" dirty="0">
                <a:latin typeface="Times New Roman" pitchFamily="18" charset="0"/>
                <a:cs typeface="Times New Roman" pitchFamily="18" charset="0"/>
              </a:rPr>
              <a:t>? </a:t>
            </a:r>
            <a:r>
              <a:rPr lang="en-GB" sz="2000" dirty="0">
                <a:latin typeface="Times New Roman" pitchFamily="18" charset="0"/>
                <a:cs typeface="Times New Roman" pitchFamily="18" charset="0"/>
              </a:rPr>
              <a:t>Submitted to </a:t>
            </a:r>
            <a:r>
              <a:rPr lang="en-GB" sz="2000" i="1" dirty="0">
                <a:latin typeface="Times New Roman" pitchFamily="18" charset="0"/>
                <a:cs typeface="Times New Roman" pitchFamily="18" charset="0"/>
              </a:rPr>
              <a:t>Trans Res Part B</a:t>
            </a:r>
            <a:r>
              <a:rPr lang="en-GB" sz="2000" dirty="0">
                <a:latin typeface="Times New Roman" pitchFamily="18" charset="0"/>
                <a:cs typeface="Times New Roman" pitchFamily="18" charset="0"/>
              </a:rPr>
              <a:t>.</a:t>
            </a:r>
            <a:endParaRPr lang="es-CL" sz="2000" dirty="0">
              <a:latin typeface="Times New Roman" pitchFamily="18" charset="0"/>
              <a:cs typeface="Times New Roman" pitchFamily="18" charset="0"/>
            </a:endParaRPr>
          </a:p>
          <a:p>
            <a:pPr lvl="0"/>
            <a:endParaRPr lang="es-CL" sz="2000" dirty="0">
              <a:latin typeface="Times New Roman" pitchFamily="18" charset="0"/>
              <a:cs typeface="Times New Roman" pitchFamily="18" charset="0"/>
            </a:endParaRPr>
          </a:p>
          <a:p>
            <a:r>
              <a:rPr lang="en-GB" sz="2000" dirty="0">
                <a:latin typeface="Times New Roman" pitchFamily="18" charset="0"/>
                <a:cs typeface="Times New Roman" pitchFamily="18" charset="0"/>
              </a:rPr>
              <a:t>Muñoz, J.C., C. Cortés, F. Delgado, F. Valencia, R. Giesen, D. </a:t>
            </a:r>
            <a:r>
              <a:rPr lang="en-GB" sz="2000" dirty="0" err="1">
                <a:latin typeface="Times New Roman" pitchFamily="18" charset="0"/>
                <a:cs typeface="Times New Roman" pitchFamily="18" charset="0"/>
              </a:rPr>
              <a:t>Sáez</a:t>
            </a:r>
            <a:r>
              <a:rPr lang="en-GB" sz="2000" dirty="0">
                <a:latin typeface="Times New Roman" pitchFamily="18" charset="0"/>
                <a:cs typeface="Times New Roman" pitchFamily="18" charset="0"/>
              </a:rPr>
              <a:t> and A. Cipriano (2011) </a:t>
            </a:r>
            <a:r>
              <a:rPr lang="en-GB" sz="2000" b="1" dirty="0">
                <a:solidFill>
                  <a:srgbClr val="FF0000"/>
                </a:solidFill>
                <a:latin typeface="Times New Roman" pitchFamily="18" charset="0"/>
                <a:cs typeface="Times New Roman" pitchFamily="18" charset="0"/>
              </a:rPr>
              <a:t>Comparison </a:t>
            </a:r>
            <a:r>
              <a:rPr lang="en-GB" sz="2000" dirty="0">
                <a:latin typeface="Times New Roman" pitchFamily="18" charset="0"/>
                <a:cs typeface="Times New Roman" pitchFamily="18" charset="0"/>
              </a:rPr>
              <a:t>of dynamic control strategies for transit operations. Submitted to </a:t>
            </a:r>
            <a:r>
              <a:rPr lang="en-GB" sz="2000" i="1" dirty="0">
                <a:latin typeface="Times New Roman" pitchFamily="18" charset="0"/>
                <a:cs typeface="Times New Roman" pitchFamily="18" charset="0"/>
              </a:rPr>
              <a:t>Trans Res Part C</a:t>
            </a:r>
            <a:r>
              <a:rPr lang="en-GB" sz="2000" dirty="0">
                <a:latin typeface="Times New Roman" pitchFamily="18" charset="0"/>
                <a:cs typeface="Times New Roman" pitchFamily="18" charset="0"/>
              </a:rPr>
              <a:t>.</a:t>
            </a:r>
            <a:endParaRPr lang="es-CL" sz="2000" dirty="0">
              <a:latin typeface="Times New Roman" pitchFamily="18" charset="0"/>
              <a:cs typeface="Times New Roman" pitchFamily="18" charset="0"/>
            </a:endParaRPr>
          </a:p>
          <a:p>
            <a:pPr lvl="0"/>
            <a:endParaRPr lang="es-CL" sz="2000" dirty="0">
              <a:latin typeface="Times New Roman" pitchFamily="18" charset="0"/>
              <a:cs typeface="Times New Roman" pitchFamily="18" charset="0"/>
            </a:endParaRPr>
          </a:p>
          <a:p>
            <a:endParaRPr lang="es-CL" sz="2000" dirty="0">
              <a:latin typeface="Times New Roman" pitchFamily="18" charset="0"/>
              <a:cs typeface="Times New Roman" pitchFamily="18" charset="0"/>
            </a:endParaRPr>
          </a:p>
        </p:txBody>
      </p:sp>
    </p:spTree>
    <p:extLst>
      <p:ext uri="{BB962C8B-B14F-4D97-AF65-F5344CB8AC3E}">
        <p14:creationId xmlns:p14="http://schemas.microsoft.com/office/powerpoint/2010/main" val="2739475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t>Conferences</a:t>
            </a:r>
            <a:r>
              <a:rPr lang="es-CL" dirty="0" smtClean="0"/>
              <a:t> and </a:t>
            </a:r>
            <a:r>
              <a:rPr lang="es-CL" dirty="0" err="1" smtClean="0"/>
              <a:t>seminars</a:t>
            </a:r>
            <a:endParaRPr lang="es-CL" dirty="0"/>
          </a:p>
        </p:txBody>
      </p:sp>
      <p:sp>
        <p:nvSpPr>
          <p:cNvPr id="3" name="2 Marcador de contenido"/>
          <p:cNvSpPr>
            <a:spLocks noGrp="1"/>
          </p:cNvSpPr>
          <p:nvPr>
            <p:ph idx="1"/>
          </p:nvPr>
        </p:nvSpPr>
        <p:spPr>
          <a:xfrm>
            <a:off x="457200" y="1600200"/>
            <a:ext cx="8534400" cy="4525963"/>
          </a:xfrm>
        </p:spPr>
        <p:txBody>
          <a:bodyPr>
            <a:normAutofit fontScale="25000" lnSpcReduction="20000"/>
          </a:bodyPr>
          <a:lstStyle/>
          <a:p>
            <a:r>
              <a:rPr lang="es-ES_tradnl" sz="7200" dirty="0" smtClean="0">
                <a:latin typeface="Times New Roman" pitchFamily="18" charset="0"/>
                <a:cs typeface="Times New Roman" pitchFamily="18" charset="0"/>
              </a:rPr>
              <a:t>Delgado </a:t>
            </a:r>
            <a:r>
              <a:rPr lang="es-ES_tradnl" sz="7200" dirty="0">
                <a:latin typeface="Times New Roman" pitchFamily="18" charset="0"/>
                <a:cs typeface="Times New Roman" pitchFamily="18" charset="0"/>
              </a:rPr>
              <a:t>F., Muñoz J.C., Giesen R. (2011) </a:t>
            </a:r>
            <a:r>
              <a:rPr lang="es-ES_tradnl" sz="7200" dirty="0" err="1">
                <a:latin typeface="Times New Roman" pitchFamily="18" charset="0"/>
                <a:cs typeface="Times New Roman" pitchFamily="18" charset="0"/>
              </a:rPr>
              <a:t>An</a:t>
            </a:r>
            <a:r>
              <a:rPr lang="es-ES_tradnl" sz="7200" dirty="0">
                <a:latin typeface="Times New Roman" pitchFamily="18" charset="0"/>
                <a:cs typeface="Times New Roman" pitchFamily="18" charset="0"/>
              </a:rPr>
              <a:t> </a:t>
            </a:r>
            <a:r>
              <a:rPr lang="es-ES_tradnl" sz="7200" dirty="0" err="1">
                <a:latin typeface="Times New Roman" pitchFamily="18" charset="0"/>
                <a:cs typeface="Times New Roman" pitchFamily="18" charset="0"/>
              </a:rPr>
              <a:t>Integrated</a:t>
            </a:r>
            <a:r>
              <a:rPr lang="es-ES_tradnl" sz="7200" dirty="0">
                <a:latin typeface="Times New Roman" pitchFamily="18" charset="0"/>
                <a:cs typeface="Times New Roman" pitchFamily="18" charset="0"/>
              </a:rPr>
              <a:t> Real Time </a:t>
            </a:r>
            <a:r>
              <a:rPr lang="es-ES_tradnl" sz="7200" b="1" dirty="0" err="1">
                <a:solidFill>
                  <a:srgbClr val="FF0000"/>
                </a:solidFill>
                <a:latin typeface="Times New Roman" pitchFamily="18" charset="0"/>
                <a:cs typeface="Times New Roman" pitchFamily="18" charset="0"/>
              </a:rPr>
              <a:t>Transit</a:t>
            </a:r>
            <a:r>
              <a:rPr lang="es-ES_tradnl" sz="7200" b="1" dirty="0">
                <a:solidFill>
                  <a:srgbClr val="FF0000"/>
                </a:solidFill>
                <a:latin typeface="Times New Roman" pitchFamily="18" charset="0"/>
                <a:cs typeface="Times New Roman" pitchFamily="18" charset="0"/>
              </a:rPr>
              <a:t> </a:t>
            </a:r>
            <a:r>
              <a:rPr lang="es-ES_tradnl" sz="7200" b="1" dirty="0" err="1">
                <a:solidFill>
                  <a:srgbClr val="FF0000"/>
                </a:solidFill>
                <a:latin typeface="Times New Roman" pitchFamily="18" charset="0"/>
                <a:cs typeface="Times New Roman" pitchFamily="18" charset="0"/>
              </a:rPr>
              <a:t>Signal</a:t>
            </a:r>
            <a:r>
              <a:rPr lang="es-ES_tradnl" sz="7200" b="1" dirty="0">
                <a:solidFill>
                  <a:srgbClr val="FF0000"/>
                </a:solidFill>
                <a:latin typeface="Times New Roman" pitchFamily="18" charset="0"/>
                <a:cs typeface="Times New Roman" pitchFamily="18" charset="0"/>
              </a:rPr>
              <a:t> </a:t>
            </a:r>
            <a:r>
              <a:rPr lang="es-ES_tradnl" sz="7200" b="1" dirty="0" err="1">
                <a:solidFill>
                  <a:srgbClr val="FF0000"/>
                </a:solidFill>
                <a:latin typeface="Times New Roman" pitchFamily="18" charset="0"/>
                <a:cs typeface="Times New Roman" pitchFamily="18" charset="0"/>
              </a:rPr>
              <a:t>Priority</a:t>
            </a:r>
            <a:r>
              <a:rPr lang="es-ES_tradnl" sz="7200" b="1" dirty="0">
                <a:solidFill>
                  <a:srgbClr val="FF0000"/>
                </a:solidFill>
                <a:latin typeface="Times New Roman" pitchFamily="18" charset="0"/>
                <a:cs typeface="Times New Roman" pitchFamily="18" charset="0"/>
              </a:rPr>
              <a:t> Control </a:t>
            </a:r>
            <a:r>
              <a:rPr lang="es-ES_tradnl" sz="7200" dirty="0" err="1">
                <a:latin typeface="Times New Roman" pitchFamily="18" charset="0"/>
                <a:cs typeface="Times New Roman" pitchFamily="18" charset="0"/>
              </a:rPr>
              <a:t>For</a:t>
            </a:r>
            <a:r>
              <a:rPr lang="es-ES_tradnl" sz="7200" dirty="0">
                <a:latin typeface="Times New Roman" pitchFamily="18" charset="0"/>
                <a:cs typeface="Times New Roman" pitchFamily="18" charset="0"/>
              </a:rPr>
              <a:t> High </a:t>
            </a:r>
            <a:r>
              <a:rPr lang="es-ES_tradnl" sz="7200" dirty="0" err="1">
                <a:latin typeface="Times New Roman" pitchFamily="18" charset="0"/>
                <a:cs typeface="Times New Roman" pitchFamily="18" charset="0"/>
              </a:rPr>
              <a:t>Frequency</a:t>
            </a:r>
            <a:r>
              <a:rPr lang="es-ES_tradnl" sz="7200" dirty="0">
                <a:latin typeface="Times New Roman" pitchFamily="18" charset="0"/>
                <a:cs typeface="Times New Roman" pitchFamily="18" charset="0"/>
              </a:rPr>
              <a:t> </a:t>
            </a:r>
            <a:r>
              <a:rPr lang="es-ES_tradnl" sz="7200" dirty="0" err="1">
                <a:latin typeface="Times New Roman" pitchFamily="18" charset="0"/>
                <a:cs typeface="Times New Roman" pitchFamily="18" charset="0"/>
              </a:rPr>
              <a:t>Transit</a:t>
            </a:r>
            <a:r>
              <a:rPr lang="es-ES_tradnl" sz="7200" dirty="0">
                <a:latin typeface="Times New Roman" pitchFamily="18" charset="0"/>
                <a:cs typeface="Times New Roman" pitchFamily="18" charset="0"/>
              </a:rPr>
              <a:t> </a:t>
            </a:r>
            <a:r>
              <a:rPr lang="es-ES_tradnl" sz="7200" dirty="0" err="1">
                <a:latin typeface="Times New Roman" pitchFamily="18" charset="0"/>
                <a:cs typeface="Times New Roman" pitchFamily="18" charset="0"/>
              </a:rPr>
              <a:t>Services</a:t>
            </a:r>
            <a:r>
              <a:rPr lang="es-ES_tradnl" sz="7200" dirty="0">
                <a:latin typeface="Times New Roman" pitchFamily="18" charset="0"/>
                <a:cs typeface="Times New Roman" pitchFamily="18" charset="0"/>
              </a:rPr>
              <a:t>. </a:t>
            </a:r>
            <a:r>
              <a:rPr lang="es-ES_tradnl" sz="7200" dirty="0" smtClean="0">
                <a:latin typeface="Times New Roman" pitchFamily="18" charset="0"/>
                <a:cs typeface="Times New Roman" pitchFamily="18" charset="0"/>
              </a:rPr>
              <a:t>i) </a:t>
            </a:r>
            <a:r>
              <a:rPr lang="en-US" sz="7200" i="1" dirty="0" smtClean="0">
                <a:latin typeface="Times New Roman" pitchFamily="18" charset="0"/>
                <a:cs typeface="Times New Roman" pitchFamily="18" charset="0"/>
              </a:rPr>
              <a:t>Workshop </a:t>
            </a:r>
            <a:r>
              <a:rPr lang="en-US" sz="7200" i="1" dirty="0">
                <a:latin typeface="Times New Roman" pitchFamily="18" charset="0"/>
                <a:cs typeface="Times New Roman" pitchFamily="18" charset="0"/>
              </a:rPr>
              <a:t>Land </a:t>
            </a:r>
            <a:r>
              <a:rPr lang="en-US" sz="7200" i="1" dirty="0" err="1">
                <a:latin typeface="Times New Roman" pitchFamily="18" charset="0"/>
                <a:cs typeface="Times New Roman" pitchFamily="18" charset="0"/>
              </a:rPr>
              <a:t>Translog</a:t>
            </a:r>
            <a:r>
              <a:rPr lang="en-US" sz="7200" i="1" dirty="0">
                <a:latin typeface="Times New Roman" pitchFamily="18" charset="0"/>
                <a:cs typeface="Times New Roman" pitchFamily="18" charset="0"/>
              </a:rPr>
              <a:t> II</a:t>
            </a:r>
            <a:r>
              <a:rPr lang="en-US" sz="7200" dirty="0">
                <a:latin typeface="Times New Roman" pitchFamily="18" charset="0"/>
                <a:cs typeface="Times New Roman" pitchFamily="18" charset="0"/>
              </a:rPr>
              <a:t>, Puerto </a:t>
            </a:r>
            <a:r>
              <a:rPr lang="en-US" sz="7200" dirty="0" err="1">
                <a:latin typeface="Times New Roman" pitchFamily="18" charset="0"/>
                <a:cs typeface="Times New Roman" pitchFamily="18" charset="0"/>
              </a:rPr>
              <a:t>Varas</a:t>
            </a:r>
            <a:r>
              <a:rPr lang="en-US" sz="7200" dirty="0">
                <a:latin typeface="Times New Roman" pitchFamily="18" charset="0"/>
                <a:cs typeface="Times New Roman" pitchFamily="18" charset="0"/>
              </a:rPr>
              <a:t>, Chile, 12-15 December</a:t>
            </a:r>
            <a:r>
              <a:rPr lang="en-US" sz="7200" dirty="0" smtClean="0">
                <a:latin typeface="Times New Roman" pitchFamily="18" charset="0"/>
                <a:cs typeface="Times New Roman" pitchFamily="18" charset="0"/>
              </a:rPr>
              <a:t>. and ii) </a:t>
            </a:r>
            <a:r>
              <a:rPr lang="en-US" sz="7200" i="1" dirty="0" err="1" smtClean="0">
                <a:latin typeface="Times New Roman" pitchFamily="18" charset="0"/>
                <a:cs typeface="Times New Roman" pitchFamily="18" charset="0"/>
              </a:rPr>
              <a:t>Thredbo</a:t>
            </a:r>
            <a:r>
              <a:rPr lang="en-US" sz="7200" dirty="0">
                <a:latin typeface="Times New Roman" pitchFamily="18" charset="0"/>
                <a:cs typeface="Times New Roman" pitchFamily="18" charset="0"/>
              </a:rPr>
              <a:t>, Durban, </a:t>
            </a:r>
            <a:r>
              <a:rPr lang="en-US" sz="7200" dirty="0" err="1">
                <a:latin typeface="Times New Roman" pitchFamily="18" charset="0"/>
                <a:cs typeface="Times New Roman" pitchFamily="18" charset="0"/>
              </a:rPr>
              <a:t>Sudáfrica</a:t>
            </a:r>
            <a:r>
              <a:rPr lang="en-US" sz="7200" dirty="0">
                <a:latin typeface="Times New Roman" pitchFamily="18" charset="0"/>
                <a:cs typeface="Times New Roman" pitchFamily="18" charset="0"/>
              </a:rPr>
              <a:t>, 11-15 September</a:t>
            </a:r>
            <a:r>
              <a:rPr lang="en-US" sz="7200" dirty="0" smtClean="0">
                <a:latin typeface="Times New Roman" pitchFamily="18" charset="0"/>
                <a:cs typeface="Times New Roman" pitchFamily="18" charset="0"/>
              </a:rPr>
              <a:t>.</a:t>
            </a:r>
            <a:r>
              <a:rPr lang="en-US" sz="7200" dirty="0">
                <a:latin typeface="Times New Roman" pitchFamily="18" charset="0"/>
                <a:cs typeface="Times New Roman" pitchFamily="18" charset="0"/>
              </a:rPr>
              <a:t> </a:t>
            </a:r>
            <a:endParaRPr lang="es-CL" sz="7200" dirty="0">
              <a:latin typeface="Times New Roman" pitchFamily="18" charset="0"/>
              <a:cs typeface="Times New Roman" pitchFamily="18" charset="0"/>
            </a:endParaRPr>
          </a:p>
          <a:p>
            <a:r>
              <a:rPr lang="en-US" sz="7200" dirty="0" smtClean="0">
                <a:latin typeface="Times New Roman" pitchFamily="18" charset="0"/>
                <a:cs typeface="Times New Roman" pitchFamily="18" charset="0"/>
              </a:rPr>
              <a:t>Delgado </a:t>
            </a:r>
            <a:r>
              <a:rPr lang="en-US" sz="7200" dirty="0">
                <a:latin typeface="Times New Roman" pitchFamily="18" charset="0"/>
                <a:cs typeface="Times New Roman" pitchFamily="18" charset="0"/>
              </a:rPr>
              <a:t>F., Muñoz J.C</a:t>
            </a:r>
            <a:r>
              <a:rPr lang="en-US" sz="7200" dirty="0" smtClean="0">
                <a:latin typeface="Times New Roman" pitchFamily="18" charset="0"/>
                <a:cs typeface="Times New Roman" pitchFamily="18" charset="0"/>
              </a:rPr>
              <a:t>., Wilson, N. and Wong, C. </a:t>
            </a:r>
            <a:r>
              <a:rPr lang="en-US" sz="7200" dirty="0">
                <a:latin typeface="Times New Roman" pitchFamily="18" charset="0"/>
                <a:cs typeface="Times New Roman" pitchFamily="18" charset="0"/>
              </a:rPr>
              <a:t>(2011) Operation Control Strategies </a:t>
            </a:r>
            <a:r>
              <a:rPr lang="en-US" sz="7200" b="1" dirty="0">
                <a:solidFill>
                  <a:srgbClr val="FF0000"/>
                </a:solidFill>
                <a:latin typeface="Times New Roman" pitchFamily="18" charset="0"/>
                <a:cs typeface="Times New Roman" pitchFamily="18" charset="0"/>
              </a:rPr>
              <a:t>to Improve Transfers </a:t>
            </a:r>
            <a:r>
              <a:rPr lang="en-US" sz="7200" dirty="0">
                <a:latin typeface="Times New Roman" pitchFamily="18" charset="0"/>
                <a:cs typeface="Times New Roman" pitchFamily="18" charset="0"/>
              </a:rPr>
              <a:t>Between High-Frequency Urban Rail Lines. </a:t>
            </a:r>
            <a:r>
              <a:rPr lang="es-CL" sz="7200" i="1" dirty="0">
                <a:latin typeface="Times New Roman" pitchFamily="18" charset="0"/>
                <a:cs typeface="Times New Roman" pitchFamily="18" charset="0"/>
              </a:rPr>
              <a:t>IFORS 2011</a:t>
            </a:r>
            <a:r>
              <a:rPr lang="es-CL" sz="7200" dirty="0">
                <a:latin typeface="Times New Roman" pitchFamily="18" charset="0"/>
                <a:cs typeface="Times New Roman" pitchFamily="18" charset="0"/>
              </a:rPr>
              <a:t>, Melbourne, Australia, 10-15 </a:t>
            </a:r>
            <a:r>
              <a:rPr lang="es-CL" sz="7200" dirty="0" err="1">
                <a:latin typeface="Times New Roman" pitchFamily="18" charset="0"/>
                <a:cs typeface="Times New Roman" pitchFamily="18" charset="0"/>
              </a:rPr>
              <a:t>July</a:t>
            </a:r>
            <a:r>
              <a:rPr lang="es-CL" sz="7200" dirty="0">
                <a:latin typeface="Times New Roman" pitchFamily="18" charset="0"/>
                <a:cs typeface="Times New Roman" pitchFamily="18" charset="0"/>
              </a:rPr>
              <a:t>.</a:t>
            </a:r>
          </a:p>
          <a:p>
            <a:r>
              <a:rPr lang="es-CL" sz="7200" dirty="0" smtClean="0">
                <a:latin typeface="Times New Roman" pitchFamily="18" charset="0"/>
                <a:cs typeface="Times New Roman" pitchFamily="18" charset="0"/>
              </a:rPr>
              <a:t>Raveau </a:t>
            </a:r>
            <a:r>
              <a:rPr lang="es-CL" sz="7200" dirty="0">
                <a:latin typeface="Times New Roman" pitchFamily="18" charset="0"/>
                <a:cs typeface="Times New Roman" pitchFamily="18" charset="0"/>
              </a:rPr>
              <a:t>S., Delgado F., Muñoz J.C., Giesen R. (2010) </a:t>
            </a:r>
            <a:r>
              <a:rPr lang="es-CL" sz="7200" b="1" dirty="0">
                <a:solidFill>
                  <a:srgbClr val="FF0000"/>
                </a:solidFill>
                <a:latin typeface="Times New Roman" pitchFamily="18" charset="0"/>
                <a:cs typeface="Times New Roman" pitchFamily="18" charset="0"/>
              </a:rPr>
              <a:t>Aproximación Continua </a:t>
            </a:r>
            <a:r>
              <a:rPr lang="es-CL" sz="7200" dirty="0">
                <a:latin typeface="Times New Roman" pitchFamily="18" charset="0"/>
                <a:cs typeface="Times New Roman" pitchFamily="18" charset="0"/>
              </a:rPr>
              <a:t>al Fenómeno de Apelotonamiento de Buses. </a:t>
            </a:r>
            <a:r>
              <a:rPr lang="es-CL" sz="7200" i="1" dirty="0">
                <a:latin typeface="Times New Roman" pitchFamily="18" charset="0"/>
                <a:cs typeface="Times New Roman" pitchFamily="18" charset="0"/>
              </a:rPr>
              <a:t>XVI Congreso Panamericano de Transporte y Logística</a:t>
            </a:r>
            <a:r>
              <a:rPr lang="es-CL" sz="7200" dirty="0">
                <a:latin typeface="Times New Roman" pitchFamily="18" charset="0"/>
                <a:cs typeface="Times New Roman" pitchFamily="18" charset="0"/>
              </a:rPr>
              <a:t>, Lisboa, Portugal, 15-18 Julio.</a:t>
            </a:r>
          </a:p>
          <a:p>
            <a:r>
              <a:rPr lang="en-US" sz="7200" dirty="0" smtClean="0">
                <a:latin typeface="Times New Roman" pitchFamily="18" charset="0"/>
                <a:cs typeface="Times New Roman" pitchFamily="18" charset="0"/>
              </a:rPr>
              <a:t>Muñoz </a:t>
            </a:r>
            <a:r>
              <a:rPr lang="en-US" sz="7200" dirty="0">
                <a:latin typeface="Times New Roman" pitchFamily="18" charset="0"/>
                <a:cs typeface="Times New Roman" pitchFamily="18" charset="0"/>
              </a:rPr>
              <a:t>J.C., Giesen R., Delgado F., Cipriano A., Cortés C., </a:t>
            </a:r>
            <a:r>
              <a:rPr lang="en-US" sz="7200" dirty="0" err="1">
                <a:latin typeface="Times New Roman" pitchFamily="18" charset="0"/>
                <a:cs typeface="Times New Roman" pitchFamily="18" charset="0"/>
              </a:rPr>
              <a:t>Sáez</a:t>
            </a:r>
            <a:r>
              <a:rPr lang="en-US" sz="7200" dirty="0">
                <a:latin typeface="Times New Roman" pitchFamily="18" charset="0"/>
                <a:cs typeface="Times New Roman" pitchFamily="18" charset="0"/>
              </a:rPr>
              <a:t> D., Valencia F. (2010) </a:t>
            </a:r>
            <a:r>
              <a:rPr lang="en-US" sz="7200" b="1" dirty="0">
                <a:solidFill>
                  <a:srgbClr val="FF0000"/>
                </a:solidFill>
                <a:latin typeface="Times New Roman" pitchFamily="18" charset="0"/>
                <a:cs typeface="Times New Roman" pitchFamily="18" charset="0"/>
              </a:rPr>
              <a:t>Comparison of Control Strategies </a:t>
            </a:r>
            <a:r>
              <a:rPr lang="en-US" sz="7200" dirty="0">
                <a:latin typeface="Times New Roman" pitchFamily="18" charset="0"/>
                <a:cs typeface="Times New Roman" pitchFamily="18" charset="0"/>
              </a:rPr>
              <a:t>for Real-time Optimization of Public Transport Systems. </a:t>
            </a:r>
            <a:r>
              <a:rPr lang="en-US" sz="7200" i="1" dirty="0">
                <a:latin typeface="Times New Roman" pitchFamily="18" charset="0"/>
                <a:cs typeface="Times New Roman" pitchFamily="18" charset="0"/>
              </a:rPr>
              <a:t>TRISTAN VII</a:t>
            </a:r>
            <a:r>
              <a:rPr lang="en-US"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Tromsø</a:t>
            </a:r>
            <a:r>
              <a:rPr lang="en-US"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Noruega</a:t>
            </a:r>
            <a:r>
              <a:rPr lang="en-US" sz="7200" dirty="0">
                <a:latin typeface="Times New Roman" pitchFamily="18" charset="0"/>
                <a:cs typeface="Times New Roman" pitchFamily="18" charset="0"/>
              </a:rPr>
              <a:t>, 20-25 June.</a:t>
            </a:r>
            <a:endParaRPr lang="es-CL" sz="7200" dirty="0">
              <a:latin typeface="Times New Roman" pitchFamily="18" charset="0"/>
              <a:cs typeface="Times New Roman" pitchFamily="18" charset="0"/>
            </a:endParaRPr>
          </a:p>
          <a:p>
            <a:endParaRPr lang="en-US" sz="7200" dirty="0" smtClean="0">
              <a:latin typeface="Times New Roman" pitchFamily="18" charset="0"/>
              <a:cs typeface="Times New Roman" pitchFamily="18" charset="0"/>
            </a:endParaRPr>
          </a:p>
          <a:p>
            <a:r>
              <a:rPr lang="en-US" sz="7200" dirty="0" smtClean="0">
                <a:latin typeface="Times New Roman" pitchFamily="18" charset="0"/>
                <a:cs typeface="Times New Roman" pitchFamily="18" charset="0"/>
              </a:rPr>
              <a:t>Seminars at Berkeley, </a:t>
            </a:r>
            <a:r>
              <a:rPr lang="en-US" sz="7200" dirty="0" err="1" smtClean="0">
                <a:latin typeface="Times New Roman" pitchFamily="18" charset="0"/>
                <a:cs typeface="Times New Roman" pitchFamily="18" charset="0"/>
              </a:rPr>
              <a:t>GeorgiaTech</a:t>
            </a:r>
            <a:r>
              <a:rPr lang="en-US" sz="7200" dirty="0" smtClean="0">
                <a:latin typeface="Times New Roman" pitchFamily="18" charset="0"/>
                <a:cs typeface="Times New Roman" pitchFamily="18" charset="0"/>
              </a:rPr>
              <a:t>, MIT, Northwestern University, Bucaramanga and Bogot</a:t>
            </a:r>
            <a:r>
              <a:rPr lang="en-US" sz="7200" dirty="0">
                <a:latin typeface="Times New Roman" pitchFamily="18" charset="0"/>
                <a:cs typeface="Times New Roman" pitchFamily="18" charset="0"/>
              </a:rPr>
              <a:t>a</a:t>
            </a:r>
            <a:endParaRPr lang="es-CL" sz="7200" dirty="0">
              <a:latin typeface="Times New Roman" pitchFamily="18" charset="0"/>
              <a:cs typeface="Times New Roman" pitchFamily="18" charset="0"/>
            </a:endParaRPr>
          </a:p>
          <a:p>
            <a:endParaRPr lang="es-CL" sz="4800" dirty="0">
              <a:latin typeface="Times New Roman" pitchFamily="18" charset="0"/>
              <a:cs typeface="Times New Roman" pitchFamily="18" charset="0"/>
            </a:endParaRPr>
          </a:p>
        </p:txBody>
      </p:sp>
    </p:spTree>
    <p:extLst>
      <p:ext uri="{BB962C8B-B14F-4D97-AF65-F5344CB8AC3E}">
        <p14:creationId xmlns:p14="http://schemas.microsoft.com/office/powerpoint/2010/main" val="206038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38400"/>
            <a:ext cx="8229600" cy="1143000"/>
          </a:xfrm>
        </p:spPr>
        <p:txBody>
          <a:bodyPr/>
          <a:lstStyle/>
          <a:p>
            <a:r>
              <a:rPr lang="es-CL" dirty="0" smtClean="0"/>
              <a:t>2012</a:t>
            </a:r>
            <a:endParaRPr lang="es-CL" dirty="0"/>
          </a:p>
        </p:txBody>
      </p:sp>
    </p:spTree>
    <p:extLst>
      <p:ext uri="{BB962C8B-B14F-4D97-AF65-F5344CB8AC3E}">
        <p14:creationId xmlns:p14="http://schemas.microsoft.com/office/powerpoint/2010/main" val="3702533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a:t>
            </a:r>
            <a:r>
              <a:rPr lang="es-CL" dirty="0" err="1" smtClean="0"/>
              <a:t>progress</a:t>
            </a:r>
            <a:r>
              <a:rPr lang="es-CL" dirty="0" smtClean="0"/>
              <a:t> </a:t>
            </a:r>
            <a:r>
              <a:rPr lang="es-CL" dirty="0" err="1" smtClean="0"/>
              <a:t>or</a:t>
            </a:r>
            <a:r>
              <a:rPr lang="es-CL" dirty="0" smtClean="0"/>
              <a:t> </a:t>
            </a:r>
            <a:r>
              <a:rPr lang="es-CL" dirty="0" err="1" smtClean="0"/>
              <a:t>future</a:t>
            </a:r>
            <a:r>
              <a:rPr lang="es-CL" dirty="0" smtClean="0"/>
              <a:t> </a:t>
            </a:r>
            <a:r>
              <a:rPr lang="es-CL" dirty="0" err="1" smtClean="0"/>
              <a:t>research</a:t>
            </a:r>
            <a:r>
              <a:rPr lang="es-CL" dirty="0" smtClean="0"/>
              <a:t> I</a:t>
            </a:r>
            <a:endParaRPr lang="es-CL" dirty="0"/>
          </a:p>
        </p:txBody>
      </p:sp>
      <p:sp>
        <p:nvSpPr>
          <p:cNvPr id="3" name="2 Marcador de contenido"/>
          <p:cNvSpPr>
            <a:spLocks noGrp="1"/>
          </p:cNvSpPr>
          <p:nvPr>
            <p:ph idx="1"/>
          </p:nvPr>
        </p:nvSpPr>
        <p:spPr>
          <a:xfrm>
            <a:off x="228600" y="1295400"/>
            <a:ext cx="8610600" cy="4525963"/>
          </a:xfrm>
        </p:spPr>
        <p:txBody>
          <a:bodyPr>
            <a:noAutofit/>
          </a:bodyPr>
          <a:lstStyle/>
          <a:p>
            <a:pPr lvl="0"/>
            <a:r>
              <a:rPr lang="en-US" sz="2400" dirty="0" err="1"/>
              <a:t>Microsimulation</a:t>
            </a:r>
            <a:r>
              <a:rPr lang="en-US" sz="2400" dirty="0"/>
              <a:t> tests. </a:t>
            </a:r>
            <a:r>
              <a:rPr lang="en-US" sz="2400" dirty="0" err="1" smtClean="0"/>
              <a:t>Microsimulate</a:t>
            </a:r>
            <a:r>
              <a:rPr lang="en-US" sz="2400" dirty="0" smtClean="0"/>
              <a:t> our </a:t>
            </a:r>
            <a:r>
              <a:rPr lang="en-US" sz="2400" dirty="0"/>
              <a:t>results with the </a:t>
            </a:r>
            <a:r>
              <a:rPr lang="en-US" sz="2400" dirty="0" smtClean="0"/>
              <a:t>tool developed </a:t>
            </a:r>
            <a:r>
              <a:rPr lang="en-US" sz="2400" dirty="0"/>
              <a:t>by </a:t>
            </a:r>
            <a:r>
              <a:rPr lang="en-US" sz="2400" dirty="0" smtClean="0"/>
              <a:t>EMBARQ (</a:t>
            </a:r>
            <a:r>
              <a:rPr lang="en-US" sz="2400" dirty="0" err="1" smtClean="0"/>
              <a:t>MEng</a:t>
            </a:r>
            <a:r>
              <a:rPr lang="en-US" sz="2400" dirty="0" smtClean="0"/>
              <a:t> Student Felipe Ortiz)</a:t>
            </a:r>
            <a:endParaRPr lang="en-US" sz="2400" dirty="0"/>
          </a:p>
          <a:p>
            <a:pPr lvl="0"/>
            <a:r>
              <a:rPr lang="en-US" sz="2400" dirty="0"/>
              <a:t>How can we smartly reduce the computational time to make its implementation feasible for real world cases (</a:t>
            </a:r>
            <a:r>
              <a:rPr lang="en-US" sz="2400" dirty="0" err="1"/>
              <a:t>MEng</a:t>
            </a:r>
            <a:r>
              <a:rPr lang="en-US" sz="2400" dirty="0"/>
              <a:t> Student Felipe Ortiz)</a:t>
            </a:r>
            <a:endParaRPr lang="es-CL" sz="2400" dirty="0"/>
          </a:p>
          <a:p>
            <a:pPr lvl="0"/>
            <a:r>
              <a:rPr lang="en-US" sz="2400" dirty="0" smtClean="0"/>
              <a:t>How </a:t>
            </a:r>
            <a:r>
              <a:rPr lang="en-US" sz="2400" dirty="0"/>
              <a:t>do you control buses in a corridor when there is more than one service. We need to consider that some passengers may take any of them and some need to take only one</a:t>
            </a:r>
            <a:r>
              <a:rPr lang="en-US" sz="2400" dirty="0" smtClean="0"/>
              <a:t>.</a:t>
            </a:r>
            <a:r>
              <a:rPr lang="en-US" sz="2400" dirty="0"/>
              <a:t> (MSc Student </a:t>
            </a:r>
            <a:r>
              <a:rPr lang="en-US" sz="2400" dirty="0" smtClean="0"/>
              <a:t>Daniel Hernandez)</a:t>
            </a:r>
            <a:endParaRPr lang="es-CL" sz="2400" dirty="0"/>
          </a:p>
          <a:p>
            <a:pPr lvl="0"/>
            <a:r>
              <a:rPr lang="en-US" sz="2400" dirty="0" smtClean="0"/>
              <a:t>How </a:t>
            </a:r>
            <a:r>
              <a:rPr lang="en-US" sz="2400" dirty="0"/>
              <a:t>to control if a set of the drivers cannot be reached (communication failure) or do not </a:t>
            </a:r>
            <a:r>
              <a:rPr lang="en-US" sz="2400" dirty="0" smtClean="0"/>
              <a:t>cooperate. (</a:t>
            </a:r>
            <a:r>
              <a:rPr lang="en-US" sz="2400" dirty="0" err="1" smtClean="0"/>
              <a:t>Eng</a:t>
            </a:r>
            <a:r>
              <a:rPr lang="en-US" sz="2400" dirty="0" smtClean="0"/>
              <a:t> student William </a:t>
            </a:r>
            <a:r>
              <a:rPr lang="en-US" sz="2400" dirty="0"/>
              <a:t>Phillips)</a:t>
            </a:r>
            <a:endParaRPr lang="es-CL" sz="2400" dirty="0"/>
          </a:p>
          <a:p>
            <a:pPr lvl="0"/>
            <a:r>
              <a:rPr lang="en-US" sz="2400" dirty="0" smtClean="0"/>
              <a:t>How </a:t>
            </a:r>
            <a:r>
              <a:rPr lang="en-US" sz="2400" dirty="0"/>
              <a:t>does the control mechanism operate if it is implemented with a </a:t>
            </a:r>
            <a:r>
              <a:rPr lang="en-US" sz="2400" dirty="0" smtClean="0"/>
              <a:t>delay</a:t>
            </a:r>
            <a:r>
              <a:rPr lang="en-US" sz="2400" dirty="0"/>
              <a:t> (</a:t>
            </a:r>
            <a:r>
              <a:rPr lang="en-US" sz="2400" dirty="0" err="1"/>
              <a:t>Eng</a:t>
            </a:r>
            <a:r>
              <a:rPr lang="en-US" sz="2400" dirty="0"/>
              <a:t> student William Phillips</a:t>
            </a:r>
            <a:r>
              <a:rPr lang="en-US" sz="2400" dirty="0" smtClean="0"/>
              <a:t>)</a:t>
            </a:r>
          </a:p>
        </p:txBody>
      </p:sp>
    </p:spTree>
    <p:extLst>
      <p:ext uri="{BB962C8B-B14F-4D97-AF65-F5344CB8AC3E}">
        <p14:creationId xmlns:p14="http://schemas.microsoft.com/office/powerpoint/2010/main" val="4171986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a:t>
            </a:r>
            <a:r>
              <a:rPr lang="es-CL" dirty="0" err="1" smtClean="0"/>
              <a:t>progress</a:t>
            </a:r>
            <a:r>
              <a:rPr lang="es-CL" dirty="0" smtClean="0"/>
              <a:t> </a:t>
            </a:r>
            <a:r>
              <a:rPr lang="es-CL" dirty="0" err="1" smtClean="0"/>
              <a:t>or</a:t>
            </a:r>
            <a:r>
              <a:rPr lang="es-CL" dirty="0" smtClean="0"/>
              <a:t> </a:t>
            </a:r>
            <a:r>
              <a:rPr lang="es-CL" dirty="0" err="1" smtClean="0"/>
              <a:t>future</a:t>
            </a:r>
            <a:r>
              <a:rPr lang="es-CL" dirty="0" smtClean="0"/>
              <a:t> </a:t>
            </a:r>
            <a:r>
              <a:rPr lang="es-CL" dirty="0" err="1" smtClean="0"/>
              <a:t>research</a:t>
            </a:r>
            <a:r>
              <a:rPr lang="es-CL" dirty="0" smtClean="0"/>
              <a:t> II</a:t>
            </a:r>
            <a:endParaRPr lang="es-CL" dirty="0"/>
          </a:p>
        </p:txBody>
      </p:sp>
      <p:sp>
        <p:nvSpPr>
          <p:cNvPr id="3" name="2 Marcador de contenido"/>
          <p:cNvSpPr>
            <a:spLocks noGrp="1"/>
          </p:cNvSpPr>
          <p:nvPr>
            <p:ph idx="1"/>
          </p:nvPr>
        </p:nvSpPr>
        <p:spPr/>
        <p:txBody>
          <a:bodyPr>
            <a:noAutofit/>
          </a:bodyPr>
          <a:lstStyle/>
          <a:p>
            <a:pPr lvl="0"/>
            <a:r>
              <a:rPr lang="en-US" sz="2400" dirty="0" smtClean="0"/>
              <a:t>How </a:t>
            </a:r>
            <a:r>
              <a:rPr lang="en-US" sz="2400" dirty="0"/>
              <a:t>can we incorporate bulk arrival of passengers as in a Metro station connecting two  lines or in a Metro line feeding a bus service</a:t>
            </a:r>
            <a:r>
              <a:rPr lang="en-US" sz="2400" dirty="0" smtClean="0"/>
              <a:t>. (Felipe Delgado and </a:t>
            </a:r>
            <a:r>
              <a:rPr lang="en-US" sz="2400" dirty="0" err="1" smtClean="0"/>
              <a:t>Eng</a:t>
            </a:r>
            <a:r>
              <a:rPr lang="en-US" sz="2400" dirty="0" smtClean="0"/>
              <a:t> student Nicolas Contreras)</a:t>
            </a:r>
            <a:endParaRPr lang="es-CL" sz="2400" dirty="0" smtClean="0"/>
          </a:p>
          <a:p>
            <a:pPr lvl="0"/>
            <a:r>
              <a:rPr lang="en-US" sz="2400" dirty="0" smtClean="0"/>
              <a:t>How can we control through traffic signals? How can we optimally mix it with traffic signals?</a:t>
            </a:r>
            <a:endParaRPr lang="es-CL" sz="2400" dirty="0" smtClean="0"/>
          </a:p>
          <a:p>
            <a:pPr lvl="0"/>
            <a:r>
              <a:rPr lang="en-US" sz="2400" dirty="0" smtClean="0"/>
              <a:t>When should we prefer to reserve some vehicles from our fleet to be inserted in the operations to deal with irregularity? (work with MIT as part of MISTI project)</a:t>
            </a:r>
            <a:endParaRPr lang="es-CL" sz="2400" dirty="0" smtClean="0"/>
          </a:p>
          <a:p>
            <a:pPr lvl="0"/>
            <a:endParaRPr lang="en-US" sz="800" dirty="0" smtClean="0"/>
          </a:p>
          <a:p>
            <a:pPr lvl="0"/>
            <a:r>
              <a:rPr lang="en-US" sz="2400" dirty="0" smtClean="0"/>
              <a:t>How </a:t>
            </a:r>
            <a:r>
              <a:rPr lang="en-US" sz="2400" dirty="0"/>
              <a:t>can we use this control tool to deal with a big incident and a scheduled operation?</a:t>
            </a:r>
            <a:endParaRPr lang="es-CL" sz="2400" dirty="0"/>
          </a:p>
          <a:p>
            <a:pPr lvl="0"/>
            <a:endParaRPr lang="en-US" sz="800" dirty="0" smtClean="0"/>
          </a:p>
          <a:p>
            <a:pPr lvl="0"/>
            <a:r>
              <a:rPr lang="en-US" sz="2400" dirty="0" smtClean="0"/>
              <a:t>Develop </a:t>
            </a:r>
            <a:r>
              <a:rPr lang="en-US" sz="2400" dirty="0"/>
              <a:t>an educational tool</a:t>
            </a:r>
            <a:r>
              <a:rPr lang="en-US" sz="2400" dirty="0" smtClean="0"/>
              <a:t>. (Felipe Delgado)</a:t>
            </a:r>
            <a:endParaRPr lang="es-CL" sz="2400" dirty="0"/>
          </a:p>
        </p:txBody>
      </p:sp>
    </p:spTree>
    <p:extLst>
      <p:ext uri="{BB962C8B-B14F-4D97-AF65-F5344CB8AC3E}">
        <p14:creationId xmlns:p14="http://schemas.microsoft.com/office/powerpoint/2010/main" val="1930852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t>Educational</a:t>
            </a:r>
            <a:r>
              <a:rPr lang="es-CL" dirty="0" smtClean="0"/>
              <a:t> </a:t>
            </a:r>
            <a:r>
              <a:rPr lang="es-CL" dirty="0" err="1" smtClean="0"/>
              <a:t>impact</a:t>
            </a:r>
            <a:endParaRPr lang="es-CL" dirty="0"/>
          </a:p>
        </p:txBody>
      </p:sp>
      <p:sp>
        <p:nvSpPr>
          <p:cNvPr id="3" name="2 Marcador de contenido"/>
          <p:cNvSpPr>
            <a:spLocks noGrp="1"/>
          </p:cNvSpPr>
          <p:nvPr>
            <p:ph idx="1"/>
          </p:nvPr>
        </p:nvSpPr>
        <p:spPr/>
        <p:txBody>
          <a:bodyPr>
            <a:noAutofit/>
          </a:bodyPr>
          <a:lstStyle/>
          <a:p>
            <a:pPr lvl="0"/>
            <a:r>
              <a:rPr lang="en-US" sz="2400" dirty="0" smtClean="0"/>
              <a:t>Educational tool</a:t>
            </a:r>
          </a:p>
          <a:p>
            <a:pPr lvl="1"/>
            <a:r>
              <a:rPr lang="en-US" sz="2000" dirty="0" smtClean="0"/>
              <a:t>We will be developing </a:t>
            </a:r>
            <a:r>
              <a:rPr lang="en-US" sz="2000" dirty="0"/>
              <a:t>an educational </a:t>
            </a:r>
            <a:r>
              <a:rPr lang="en-US" sz="2000" dirty="0" smtClean="0"/>
              <a:t>tool oriented to anyone interested in learning about this problem. The goal will be to understand the problem by seeing how buses bunch and how this impacts the level of service to passengers.</a:t>
            </a:r>
          </a:p>
          <a:p>
            <a:pPr lvl="1"/>
            <a:r>
              <a:rPr lang="en-US" sz="2000" dirty="0" smtClean="0"/>
              <a:t>Then the user will try to control the buses manually and realize that the performance obtained is very poor if contrasted with a more robust and comprehensive approach.</a:t>
            </a:r>
          </a:p>
          <a:p>
            <a:pPr lvl="1"/>
            <a:r>
              <a:rPr lang="en-US" sz="2000" dirty="0" smtClean="0"/>
              <a:t>The game should build intuitions regarding what works and what does not. </a:t>
            </a:r>
          </a:p>
          <a:p>
            <a:pPr lvl="0"/>
            <a:r>
              <a:rPr lang="en-US" sz="2400" dirty="0" smtClean="0"/>
              <a:t>We have added Felipe Delgado as </a:t>
            </a:r>
            <a:r>
              <a:rPr lang="en-US" sz="2400" smtClean="0"/>
              <a:t>a permanent </a:t>
            </a:r>
            <a:r>
              <a:rPr lang="en-US" sz="2400" dirty="0" smtClean="0"/>
              <a:t>faculty member at PUC. </a:t>
            </a:r>
            <a:endParaRPr lang="es-CL" sz="2400" dirty="0"/>
          </a:p>
        </p:txBody>
      </p:sp>
    </p:spTree>
    <p:extLst>
      <p:ext uri="{BB962C8B-B14F-4D97-AF65-F5344CB8AC3E}">
        <p14:creationId xmlns:p14="http://schemas.microsoft.com/office/powerpoint/2010/main" val="3443727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t>Grants</a:t>
            </a:r>
            <a:r>
              <a:rPr lang="es-CL" dirty="0" smtClean="0"/>
              <a:t> </a:t>
            </a:r>
            <a:r>
              <a:rPr lang="es-CL" dirty="0" err="1" smtClean="0"/>
              <a:t>obtained</a:t>
            </a:r>
            <a:endParaRPr lang="es-CL" dirty="0"/>
          </a:p>
        </p:txBody>
      </p:sp>
      <p:sp>
        <p:nvSpPr>
          <p:cNvPr id="3" name="2 Marcador de contenido"/>
          <p:cNvSpPr>
            <a:spLocks noGrp="1"/>
          </p:cNvSpPr>
          <p:nvPr>
            <p:ph idx="1"/>
          </p:nvPr>
        </p:nvSpPr>
        <p:spPr/>
        <p:txBody>
          <a:bodyPr>
            <a:normAutofit fontScale="92500" lnSpcReduction="20000"/>
          </a:bodyPr>
          <a:lstStyle/>
          <a:p>
            <a:r>
              <a:rPr lang="es-CL" dirty="0" smtClean="0"/>
              <a:t>FONDECYT (2012-2014) </a:t>
            </a:r>
            <a:r>
              <a:rPr lang="en-US" i="1" dirty="0" smtClean="0"/>
              <a:t>Control strategies for buses in a corridor with multiple bus services</a:t>
            </a:r>
            <a:r>
              <a:rPr lang="en-US" dirty="0" smtClean="0"/>
              <a:t>. (US$150,000 requested, funds actually granted are still unknown)</a:t>
            </a:r>
          </a:p>
          <a:p>
            <a:pPr lvl="1"/>
            <a:r>
              <a:rPr lang="en-US" dirty="0" smtClean="0"/>
              <a:t>Ricardo Giesen (main researcher). Also Juan Carlos Muñoz, Felipe Delgado and Juan Carlos Herrera</a:t>
            </a:r>
            <a:endParaRPr lang="es-CL" dirty="0" smtClean="0"/>
          </a:p>
          <a:p>
            <a:endParaRPr lang="es-CL" dirty="0"/>
          </a:p>
          <a:p>
            <a:r>
              <a:rPr lang="es-CL" dirty="0" smtClean="0"/>
              <a:t>MISTI (2012-2013) </a:t>
            </a:r>
            <a:r>
              <a:rPr lang="en-US" i="1" dirty="0"/>
              <a:t>Urban Public Transport Operations Control</a:t>
            </a:r>
            <a:r>
              <a:rPr lang="en-US" dirty="0"/>
              <a:t> </a:t>
            </a:r>
            <a:r>
              <a:rPr lang="en-US" dirty="0" smtClean="0"/>
              <a:t>(US$30,000)</a:t>
            </a:r>
          </a:p>
          <a:p>
            <a:pPr lvl="1"/>
            <a:r>
              <a:rPr lang="en-US" dirty="0" smtClean="0"/>
              <a:t>Nigel Wilson, John </a:t>
            </a:r>
            <a:r>
              <a:rPr lang="en-US" dirty="0" err="1" smtClean="0"/>
              <a:t>Attanu</a:t>
            </a:r>
            <a:r>
              <a:rPr lang="en-US" i="1" dirty="0" err="1" smtClean="0"/>
              <a:t>c</a:t>
            </a:r>
            <a:r>
              <a:rPr lang="en-US" dirty="0" err="1" smtClean="0"/>
              <a:t>ci</a:t>
            </a:r>
            <a:r>
              <a:rPr lang="en-US" dirty="0" smtClean="0"/>
              <a:t>, Juan Carlos Muñoz and Ricardo Giesen </a:t>
            </a:r>
            <a:endParaRPr lang="es-CL" dirty="0"/>
          </a:p>
        </p:txBody>
      </p:sp>
    </p:spTree>
    <p:extLst>
      <p:ext uri="{BB962C8B-B14F-4D97-AF65-F5344CB8AC3E}">
        <p14:creationId xmlns:p14="http://schemas.microsoft.com/office/powerpoint/2010/main" val="1407788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t>From</a:t>
            </a:r>
            <a:r>
              <a:rPr lang="es-CL" dirty="0" smtClean="0"/>
              <a:t> </a:t>
            </a:r>
            <a:r>
              <a:rPr lang="es-CL" dirty="0" err="1" smtClean="0"/>
              <a:t>the</a:t>
            </a:r>
            <a:r>
              <a:rPr lang="es-CL" dirty="0" smtClean="0"/>
              <a:t> </a:t>
            </a:r>
            <a:r>
              <a:rPr lang="es-CL" dirty="0" err="1" smtClean="0"/>
              <a:t>papers</a:t>
            </a:r>
            <a:r>
              <a:rPr lang="es-CL" dirty="0" smtClean="0"/>
              <a:t> </a:t>
            </a:r>
            <a:r>
              <a:rPr lang="es-CL" dirty="0" err="1" smtClean="0"/>
              <a:t>to</a:t>
            </a:r>
            <a:r>
              <a:rPr lang="es-CL" dirty="0" smtClean="0"/>
              <a:t> </a:t>
            </a:r>
            <a:r>
              <a:rPr lang="es-CL" dirty="0" err="1" smtClean="0"/>
              <a:t>the</a:t>
            </a:r>
            <a:r>
              <a:rPr lang="es-CL" dirty="0" smtClean="0"/>
              <a:t> </a:t>
            </a:r>
            <a:r>
              <a:rPr lang="es-CL" dirty="0" err="1" smtClean="0"/>
              <a:t>streets</a:t>
            </a:r>
            <a:endParaRPr lang="es-CL" dirty="0"/>
          </a:p>
        </p:txBody>
      </p:sp>
      <p:sp>
        <p:nvSpPr>
          <p:cNvPr id="3" name="2 Marcador de contenido"/>
          <p:cNvSpPr>
            <a:spLocks noGrp="1"/>
          </p:cNvSpPr>
          <p:nvPr>
            <p:ph idx="1"/>
          </p:nvPr>
        </p:nvSpPr>
        <p:spPr>
          <a:xfrm>
            <a:off x="457200" y="1600200"/>
            <a:ext cx="8382000" cy="4525963"/>
          </a:xfrm>
        </p:spPr>
        <p:txBody>
          <a:bodyPr>
            <a:normAutofit fontScale="92500" lnSpcReduction="20000"/>
          </a:bodyPr>
          <a:lstStyle/>
          <a:p>
            <a:r>
              <a:rPr lang="es-CL" dirty="0" err="1" smtClean="0"/>
              <a:t>Several</a:t>
            </a:r>
            <a:r>
              <a:rPr lang="es-CL" dirty="0" smtClean="0"/>
              <a:t> interviews </a:t>
            </a:r>
            <a:r>
              <a:rPr lang="es-CL" dirty="0" err="1" smtClean="0"/>
              <a:t>with</a:t>
            </a:r>
            <a:r>
              <a:rPr lang="es-CL" dirty="0" smtClean="0"/>
              <a:t> </a:t>
            </a:r>
            <a:r>
              <a:rPr lang="es-CL" dirty="0" err="1" smtClean="0"/>
              <a:t>the</a:t>
            </a:r>
            <a:r>
              <a:rPr lang="es-CL" dirty="0" smtClean="0"/>
              <a:t> media </a:t>
            </a:r>
            <a:r>
              <a:rPr lang="es-CL" dirty="0" err="1" smtClean="0"/>
              <a:t>during</a:t>
            </a:r>
            <a:r>
              <a:rPr lang="es-CL" dirty="0" smtClean="0"/>
              <a:t> 2011</a:t>
            </a:r>
          </a:p>
          <a:p>
            <a:endParaRPr lang="es-CL" dirty="0"/>
          </a:p>
          <a:p>
            <a:r>
              <a:rPr lang="es-CL" dirty="0" err="1" smtClean="0"/>
              <a:t>Several</a:t>
            </a:r>
            <a:r>
              <a:rPr lang="es-CL" dirty="0" smtClean="0"/>
              <a:t> interviews </a:t>
            </a:r>
            <a:r>
              <a:rPr lang="es-CL" dirty="0" err="1" smtClean="0"/>
              <a:t>with</a:t>
            </a:r>
            <a:r>
              <a:rPr lang="es-CL" dirty="0" smtClean="0"/>
              <a:t> </a:t>
            </a:r>
            <a:r>
              <a:rPr lang="es-CL" dirty="0" err="1" smtClean="0"/>
              <a:t>authorities</a:t>
            </a:r>
            <a:r>
              <a:rPr lang="es-CL" dirty="0" smtClean="0"/>
              <a:t> </a:t>
            </a:r>
            <a:r>
              <a:rPr lang="es-CL" dirty="0" err="1"/>
              <a:t>during</a:t>
            </a:r>
            <a:r>
              <a:rPr lang="es-CL" dirty="0"/>
              <a:t> 2011</a:t>
            </a:r>
            <a:endParaRPr lang="es-CL" dirty="0" smtClean="0"/>
          </a:p>
          <a:p>
            <a:endParaRPr lang="es-CL" dirty="0"/>
          </a:p>
          <a:p>
            <a:pPr lvl="0"/>
            <a:r>
              <a:rPr lang="es-CL" dirty="0" err="1" smtClean="0"/>
              <a:t>Four</a:t>
            </a:r>
            <a:r>
              <a:rPr lang="es-CL" dirty="0" smtClean="0"/>
              <a:t> </a:t>
            </a:r>
            <a:r>
              <a:rPr lang="es-CL" dirty="0" err="1" smtClean="0"/>
              <a:t>pilot</a:t>
            </a:r>
            <a:r>
              <a:rPr lang="es-CL" dirty="0" smtClean="0"/>
              <a:t> </a:t>
            </a:r>
            <a:r>
              <a:rPr lang="es-CL" dirty="0" err="1" smtClean="0"/>
              <a:t>plans</a:t>
            </a:r>
            <a:r>
              <a:rPr lang="es-CL" dirty="0" smtClean="0"/>
              <a:t> are </a:t>
            </a:r>
            <a:r>
              <a:rPr lang="es-CL" dirty="0" err="1" smtClean="0"/>
              <a:t>being</a:t>
            </a:r>
            <a:r>
              <a:rPr lang="es-CL" dirty="0" smtClean="0"/>
              <a:t> </a:t>
            </a:r>
            <a:r>
              <a:rPr lang="es-CL" dirty="0" err="1" smtClean="0"/>
              <a:t>planned</a:t>
            </a:r>
            <a:r>
              <a:rPr lang="es-CL" dirty="0" smtClean="0"/>
              <a:t> </a:t>
            </a:r>
            <a:r>
              <a:rPr lang="es-CL" dirty="0" err="1" smtClean="0"/>
              <a:t>for</a:t>
            </a:r>
            <a:r>
              <a:rPr lang="es-CL" dirty="0" smtClean="0"/>
              <a:t> </a:t>
            </a:r>
            <a:r>
              <a:rPr lang="es-CL" dirty="0" err="1" smtClean="0"/>
              <a:t>headway</a:t>
            </a:r>
            <a:r>
              <a:rPr lang="es-CL" dirty="0" smtClean="0"/>
              <a:t> control </a:t>
            </a:r>
            <a:r>
              <a:rPr lang="es-CL" dirty="0" err="1" smtClean="0"/>
              <a:t>during</a:t>
            </a:r>
            <a:r>
              <a:rPr lang="es-CL" dirty="0" smtClean="0"/>
              <a:t> 2012:</a:t>
            </a:r>
          </a:p>
          <a:p>
            <a:pPr lvl="1"/>
            <a:r>
              <a:rPr lang="en-US" dirty="0" smtClean="0"/>
              <a:t>Two </a:t>
            </a:r>
            <a:r>
              <a:rPr lang="en-US" dirty="0"/>
              <a:t>trunk services of </a:t>
            </a:r>
            <a:r>
              <a:rPr lang="en-US" dirty="0" err="1" smtClean="0"/>
              <a:t>Transantiago</a:t>
            </a:r>
            <a:r>
              <a:rPr lang="en-US" dirty="0" smtClean="0"/>
              <a:t> (Buses </a:t>
            </a:r>
            <a:r>
              <a:rPr lang="en-US" dirty="0" err="1" smtClean="0"/>
              <a:t>Metropolitana</a:t>
            </a:r>
            <a:r>
              <a:rPr lang="en-US" dirty="0" smtClean="0"/>
              <a:t> and </a:t>
            </a:r>
            <a:r>
              <a:rPr lang="en-US" dirty="0" err="1" smtClean="0"/>
              <a:t>Inversiones</a:t>
            </a:r>
            <a:r>
              <a:rPr lang="en-US" dirty="0" smtClean="0"/>
              <a:t> </a:t>
            </a:r>
            <a:r>
              <a:rPr lang="en-US" dirty="0" err="1" smtClean="0"/>
              <a:t>Alsacia</a:t>
            </a:r>
            <a:r>
              <a:rPr lang="en-US" dirty="0" smtClean="0"/>
              <a:t>), </a:t>
            </a:r>
          </a:p>
          <a:p>
            <a:pPr lvl="1"/>
            <a:r>
              <a:rPr lang="en-US" dirty="0" smtClean="0"/>
              <a:t>A BRT corridor </a:t>
            </a:r>
            <a:r>
              <a:rPr lang="en-US" dirty="0"/>
              <a:t>in Bucaramanga, Colombia </a:t>
            </a:r>
            <a:endParaRPr lang="en-US" dirty="0" smtClean="0"/>
          </a:p>
          <a:p>
            <a:pPr lvl="1"/>
            <a:r>
              <a:rPr lang="en-US" dirty="0" smtClean="0"/>
              <a:t>Metro of Santiago</a:t>
            </a:r>
            <a:endParaRPr lang="es-CL" dirty="0"/>
          </a:p>
          <a:p>
            <a:pPr marL="0" indent="0">
              <a:buNone/>
            </a:pPr>
            <a:endParaRPr lang="es-CL" dirty="0"/>
          </a:p>
        </p:txBody>
      </p:sp>
    </p:spTree>
    <p:extLst>
      <p:ext uri="{BB962C8B-B14F-4D97-AF65-F5344CB8AC3E}">
        <p14:creationId xmlns:p14="http://schemas.microsoft.com/office/powerpoint/2010/main" val="3877818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908720"/>
            <a:ext cx="9144000" cy="2232249"/>
          </a:xfrm>
        </p:spPr>
        <p:style>
          <a:lnRef idx="1">
            <a:schemeClr val="accent1"/>
          </a:lnRef>
          <a:fillRef idx="3">
            <a:schemeClr val="accent1"/>
          </a:fillRef>
          <a:effectRef idx="2">
            <a:schemeClr val="accent1"/>
          </a:effectRef>
          <a:fontRef idx="minor">
            <a:schemeClr val="lt1"/>
          </a:fontRef>
        </p:style>
        <p:txBody>
          <a:bodyPr>
            <a:normAutofit/>
          </a:bodyPr>
          <a:lstStyle/>
          <a:p>
            <a:r>
              <a:rPr lang="en-US" sz="4000" dirty="0" smtClean="0"/>
              <a:t>LT1: Explore </a:t>
            </a:r>
            <a:r>
              <a:rPr lang="en-US" sz="4000" dirty="0"/>
              <a:t>innovative ways to manage and control BRT services </a:t>
            </a:r>
            <a:endParaRPr lang="es-CL" sz="3200" dirty="0">
              <a:solidFill>
                <a:schemeClr val="bg1"/>
              </a:solidFill>
              <a:latin typeface="Arial" pitchFamily="34" charset="0"/>
              <a:ea typeface="MingLiU_HKSCS-ExtB" pitchFamily="18" charset="-120"/>
              <a:cs typeface="Arial" pitchFamily="34" charset="0"/>
            </a:endParaRPr>
          </a:p>
        </p:txBody>
      </p:sp>
      <p:sp>
        <p:nvSpPr>
          <p:cNvPr id="3" name="2 Subtítulo"/>
          <p:cNvSpPr>
            <a:spLocks noGrp="1"/>
          </p:cNvSpPr>
          <p:nvPr>
            <p:ph type="subTitle" idx="1"/>
          </p:nvPr>
        </p:nvSpPr>
        <p:spPr>
          <a:xfrm>
            <a:off x="323528" y="3356992"/>
            <a:ext cx="8496944" cy="3312368"/>
          </a:xfrm>
        </p:spPr>
        <p:txBody>
          <a:bodyPr>
            <a:noAutofit/>
          </a:bodyPr>
          <a:lstStyle/>
          <a:p>
            <a:pPr lvl="0">
              <a:lnSpc>
                <a:spcPct val="130000"/>
              </a:lnSpc>
              <a:spcBef>
                <a:spcPct val="0"/>
              </a:spcBef>
              <a:defRPr/>
            </a:pPr>
            <a:endParaRPr lang="en-US" sz="2800" dirty="0" smtClean="0">
              <a:solidFill>
                <a:schemeClr val="tx1"/>
              </a:solidFill>
            </a:endParaRPr>
          </a:p>
          <a:p>
            <a:pPr lvl="0">
              <a:lnSpc>
                <a:spcPct val="130000"/>
              </a:lnSpc>
              <a:spcBef>
                <a:spcPct val="0"/>
              </a:spcBef>
              <a:defRPr/>
            </a:pPr>
            <a:r>
              <a:rPr lang="en-US" sz="2800" dirty="0" smtClean="0">
                <a:solidFill>
                  <a:schemeClr val="tx1"/>
                </a:solidFill>
              </a:rPr>
              <a:t>Juan Carlos Muñoz, Ricardo </a:t>
            </a:r>
            <a:r>
              <a:rPr lang="en-US" sz="2800" dirty="0">
                <a:solidFill>
                  <a:schemeClr val="tx1"/>
                </a:solidFill>
              </a:rPr>
              <a:t>Giesen and Felipe </a:t>
            </a:r>
            <a:r>
              <a:rPr lang="en-US" sz="2800" dirty="0" smtClean="0">
                <a:solidFill>
                  <a:schemeClr val="tx1"/>
                </a:solidFill>
              </a:rPr>
              <a:t>Delgado</a:t>
            </a:r>
          </a:p>
          <a:p>
            <a:pPr>
              <a:lnSpc>
                <a:spcPct val="150000"/>
              </a:lnSpc>
              <a:spcBef>
                <a:spcPct val="0"/>
              </a:spcBef>
              <a:defRPr/>
            </a:pPr>
            <a:endParaRPr lang="en-US" sz="4400" dirty="0">
              <a:solidFill>
                <a:schemeClr val="tx1"/>
              </a:solidFill>
            </a:endParaRPr>
          </a:p>
          <a:p>
            <a:pPr lvl="0">
              <a:spcBef>
                <a:spcPct val="0"/>
              </a:spcBef>
              <a:defRPr/>
            </a:pPr>
            <a:r>
              <a:rPr lang="en-US" sz="2000" dirty="0" err="1" smtClean="0">
                <a:solidFill>
                  <a:schemeClr val="tx1"/>
                </a:solidFill>
              </a:rPr>
              <a:t>Departamento</a:t>
            </a:r>
            <a:r>
              <a:rPr lang="en-US" sz="2000" dirty="0" smtClean="0">
                <a:solidFill>
                  <a:schemeClr val="tx1"/>
                </a:solidFill>
              </a:rPr>
              <a:t> de </a:t>
            </a:r>
            <a:r>
              <a:rPr lang="en-US" sz="2000" dirty="0" err="1" smtClean="0">
                <a:solidFill>
                  <a:schemeClr val="tx1"/>
                </a:solidFill>
              </a:rPr>
              <a:t>Ingeniería</a:t>
            </a:r>
            <a:r>
              <a:rPr lang="en-US" sz="2000" dirty="0" smtClean="0">
                <a:solidFill>
                  <a:schemeClr val="tx1"/>
                </a:solidFill>
              </a:rPr>
              <a:t> de </a:t>
            </a:r>
            <a:r>
              <a:rPr lang="en-US" sz="2000" dirty="0" err="1" smtClean="0">
                <a:solidFill>
                  <a:schemeClr val="tx1"/>
                </a:solidFill>
              </a:rPr>
              <a:t>Transporte</a:t>
            </a:r>
            <a:r>
              <a:rPr lang="en-US" sz="2000" dirty="0" smtClean="0">
                <a:solidFill>
                  <a:schemeClr val="tx1"/>
                </a:solidFill>
              </a:rPr>
              <a:t> y </a:t>
            </a:r>
            <a:r>
              <a:rPr lang="en-US" sz="2000" dirty="0" err="1" smtClean="0">
                <a:solidFill>
                  <a:schemeClr val="tx1"/>
                </a:solidFill>
              </a:rPr>
              <a:t>Logística</a:t>
            </a:r>
            <a:r>
              <a:rPr lang="en-US" sz="2000" dirty="0" smtClean="0">
                <a:solidFill>
                  <a:schemeClr val="tx1"/>
                </a:solidFill>
              </a:rPr>
              <a:t>                            </a:t>
            </a:r>
          </a:p>
          <a:p>
            <a:pPr>
              <a:spcBef>
                <a:spcPct val="0"/>
              </a:spcBef>
              <a:defRPr/>
            </a:pPr>
            <a:r>
              <a:rPr lang="en-US" sz="2000" dirty="0" smtClean="0">
                <a:solidFill>
                  <a:schemeClr val="tx1"/>
                </a:solidFill>
              </a:rPr>
              <a:t>Pontificia Universidad Católica de Chile</a:t>
            </a:r>
          </a:p>
        </p:txBody>
      </p:sp>
      <p:pic>
        <p:nvPicPr>
          <p:cNvPr id="6" name="Imagem 2" descr="Final_COLOR_01 (1).jpg"/>
          <p:cNvPicPr>
            <a:picLocks noChangeAspect="1"/>
          </p:cNvPicPr>
          <p:nvPr/>
        </p:nvPicPr>
        <p:blipFill>
          <a:blip r:embed="rId3" cstate="print"/>
          <a:srcRect t="31562" b="31818"/>
          <a:stretch>
            <a:fillRect/>
          </a:stretch>
        </p:blipFill>
        <p:spPr>
          <a:xfrm>
            <a:off x="2943262" y="4653136"/>
            <a:ext cx="2780866" cy="720080"/>
          </a:xfrm>
          <a:prstGeom prst="rect">
            <a:avLst/>
          </a:prstGeom>
        </p:spPr>
      </p:pic>
      <p:pic>
        <p:nvPicPr>
          <p:cNvPr id="5" name="Picture 11" descr="logo posters"/>
          <p:cNvPicPr>
            <a:picLocks noChangeAspect="1" noChangeArrowheads="1"/>
          </p:cNvPicPr>
          <p:nvPr/>
        </p:nvPicPr>
        <p:blipFill>
          <a:blip r:embed="rId4" cstate="print"/>
          <a:stretch>
            <a:fillRect/>
          </a:stretch>
        </p:blipFill>
        <p:spPr bwMode="auto">
          <a:xfrm>
            <a:off x="7956376" y="5373216"/>
            <a:ext cx="864096" cy="1140607"/>
          </a:xfrm>
          <a:prstGeom prst="rect">
            <a:avLst/>
          </a:prstGeom>
          <a:noFill/>
          <a:ln>
            <a:noFill/>
          </a:ln>
        </p:spPr>
      </p:pic>
    </p:spTree>
    <p:extLst>
      <p:ext uri="{BB962C8B-B14F-4D97-AF65-F5344CB8AC3E}">
        <p14:creationId xmlns:p14="http://schemas.microsoft.com/office/powerpoint/2010/main" val="17522790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1"/>
          </p:nvPr>
        </p:nvSpPr>
        <p:spPr>
          <a:noFill/>
        </p:spPr>
        <p:txBody>
          <a:bodyPr/>
          <a:lstStyle/>
          <a:p>
            <a:r>
              <a:rPr lang="en-US" smtClean="0"/>
              <a:t>Ricardo Giesen </a:t>
            </a:r>
            <a:r>
              <a:rPr lang="en-US" smtClean="0">
                <a:cs typeface="Arial" charset="0"/>
              </a:rPr>
              <a:t>©</a:t>
            </a:r>
          </a:p>
        </p:txBody>
      </p:sp>
      <p:sp>
        <p:nvSpPr>
          <p:cNvPr id="11267" name="Oval 2"/>
          <p:cNvSpPr>
            <a:spLocks noChangeArrowheads="1"/>
          </p:cNvSpPr>
          <p:nvPr/>
        </p:nvSpPr>
        <p:spPr bwMode="auto">
          <a:xfrm>
            <a:off x="2209800" y="2020888"/>
            <a:ext cx="4648200" cy="4648200"/>
          </a:xfrm>
          <a:prstGeom prst="ellipse">
            <a:avLst/>
          </a:prstGeom>
          <a:solidFill>
            <a:schemeClr val="accent1"/>
          </a:solidFill>
          <a:ln w="76200">
            <a:solidFill>
              <a:srgbClr val="000000"/>
            </a:solidFill>
            <a:round/>
            <a:headEnd/>
            <a:tailEnd/>
          </a:ln>
        </p:spPr>
        <p:txBody>
          <a:bodyPr wrap="none" anchor="ctr"/>
          <a:lstStyle/>
          <a:p>
            <a:pPr algn="ctr" eaLnBrk="0" hangingPunct="0"/>
            <a:endParaRPr lang="es-MX">
              <a:latin typeface="Verdana" pitchFamily="34" charset="0"/>
            </a:endParaRPr>
          </a:p>
        </p:txBody>
      </p:sp>
      <p:sp>
        <p:nvSpPr>
          <p:cNvPr id="11268" name="Oval 3"/>
          <p:cNvSpPr>
            <a:spLocks noChangeArrowheads="1"/>
          </p:cNvSpPr>
          <p:nvPr/>
        </p:nvSpPr>
        <p:spPr bwMode="auto">
          <a:xfrm>
            <a:off x="4267200" y="5983288"/>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1269" name="Oval 4"/>
          <p:cNvSpPr>
            <a:spLocks noChangeArrowheads="1"/>
          </p:cNvSpPr>
          <p:nvPr/>
        </p:nvSpPr>
        <p:spPr bwMode="auto">
          <a:xfrm>
            <a:off x="4267200" y="2173288"/>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1270" name="Oval 5"/>
          <p:cNvSpPr>
            <a:spLocks noChangeArrowheads="1"/>
          </p:cNvSpPr>
          <p:nvPr/>
        </p:nvSpPr>
        <p:spPr bwMode="auto">
          <a:xfrm>
            <a:off x="3048000" y="2859088"/>
            <a:ext cx="2971800" cy="29718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1271" name="Line 6"/>
          <p:cNvSpPr>
            <a:spLocks noChangeShapeType="1"/>
          </p:cNvSpPr>
          <p:nvPr/>
        </p:nvSpPr>
        <p:spPr bwMode="auto">
          <a:xfrm flipH="1">
            <a:off x="3657600" y="2401888"/>
            <a:ext cx="533400" cy="304800"/>
          </a:xfrm>
          <a:prstGeom prst="line">
            <a:avLst/>
          </a:prstGeom>
          <a:noFill/>
          <a:ln w="9525">
            <a:solidFill>
              <a:schemeClr val="tx1"/>
            </a:solidFill>
            <a:round/>
            <a:headEnd/>
            <a:tailEnd type="triangle" w="lg" len="lg"/>
          </a:ln>
        </p:spPr>
        <p:txBody>
          <a:bodyPr/>
          <a:lstStyle/>
          <a:p>
            <a:endParaRPr lang="es-CL"/>
          </a:p>
        </p:txBody>
      </p:sp>
      <p:sp>
        <p:nvSpPr>
          <p:cNvPr id="11272" name="Line 7"/>
          <p:cNvSpPr>
            <a:spLocks noChangeShapeType="1"/>
          </p:cNvSpPr>
          <p:nvPr/>
        </p:nvSpPr>
        <p:spPr bwMode="auto">
          <a:xfrm flipV="1">
            <a:off x="4876800" y="5907088"/>
            <a:ext cx="533400" cy="304800"/>
          </a:xfrm>
          <a:prstGeom prst="line">
            <a:avLst/>
          </a:prstGeom>
          <a:noFill/>
          <a:ln w="9525">
            <a:solidFill>
              <a:schemeClr val="tx1"/>
            </a:solidFill>
            <a:round/>
            <a:headEnd/>
            <a:tailEnd type="triangle" w="lg" len="lg"/>
          </a:ln>
        </p:spPr>
        <p:txBody>
          <a:bodyPr/>
          <a:lstStyle/>
          <a:p>
            <a:endParaRPr lang="es-CL"/>
          </a:p>
        </p:txBody>
      </p:sp>
      <p:sp>
        <p:nvSpPr>
          <p:cNvPr id="11273" name="Rectangle 8"/>
          <p:cNvSpPr>
            <a:spLocks noChangeArrowheads="1"/>
          </p:cNvSpPr>
          <p:nvPr/>
        </p:nvSpPr>
        <p:spPr bwMode="auto">
          <a:xfrm>
            <a:off x="1447800" y="4002088"/>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1274" name="Rectangle 9"/>
          <p:cNvSpPr>
            <a:spLocks noChangeArrowheads="1"/>
          </p:cNvSpPr>
          <p:nvPr/>
        </p:nvSpPr>
        <p:spPr bwMode="auto">
          <a:xfrm>
            <a:off x="6934200" y="3925888"/>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1276" name="Oval 11"/>
          <p:cNvSpPr>
            <a:spLocks noChangeArrowheads="1"/>
          </p:cNvSpPr>
          <p:nvPr/>
        </p:nvSpPr>
        <p:spPr bwMode="auto">
          <a:xfrm>
            <a:off x="1219200" y="37734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1277" name="Oval 12"/>
          <p:cNvSpPr>
            <a:spLocks noChangeArrowheads="1"/>
          </p:cNvSpPr>
          <p:nvPr/>
        </p:nvSpPr>
        <p:spPr bwMode="auto">
          <a:xfrm>
            <a:off x="7543800" y="44592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1278" name="Text Box 13"/>
          <p:cNvSpPr txBox="1">
            <a:spLocks noChangeArrowheads="1"/>
          </p:cNvSpPr>
          <p:nvPr/>
        </p:nvSpPr>
        <p:spPr bwMode="auto">
          <a:xfrm>
            <a:off x="228600" y="3011488"/>
            <a:ext cx="1843070" cy="707886"/>
          </a:xfrm>
          <a:prstGeom prst="rect">
            <a:avLst/>
          </a:prstGeom>
          <a:noFill/>
          <a:ln w="9525">
            <a:noFill/>
            <a:miter lim="800000"/>
            <a:headEnd/>
            <a:tailEnd/>
          </a:ln>
        </p:spPr>
        <p:txBody>
          <a:bodyPr wrap="square">
            <a:spAutoFit/>
          </a:bodyPr>
          <a:lstStyle/>
          <a:p>
            <a:pPr eaLnBrk="0" hangingPunct="0"/>
            <a:r>
              <a:rPr lang="en-US" sz="2000" dirty="0" smtClean="0">
                <a:solidFill>
                  <a:srgbClr val="1730A6"/>
                </a:solidFill>
                <a:latin typeface="Arial" pitchFamily="34" charset="0"/>
                <a:cs typeface="Arial" pitchFamily="34" charset="0"/>
              </a:rPr>
              <a:t>Waiting Passengers</a:t>
            </a:r>
            <a:endParaRPr lang="en-US" sz="2000" dirty="0">
              <a:solidFill>
                <a:srgbClr val="1730A6"/>
              </a:solidFill>
              <a:latin typeface="Arial" pitchFamily="34" charset="0"/>
              <a:cs typeface="Arial" pitchFamily="34" charset="0"/>
            </a:endParaRPr>
          </a:p>
        </p:txBody>
      </p:sp>
      <p:sp>
        <p:nvSpPr>
          <p:cNvPr id="11280" name="Text Box 16"/>
          <p:cNvSpPr txBox="1">
            <a:spLocks noChangeArrowheads="1"/>
          </p:cNvSpPr>
          <p:nvPr/>
        </p:nvSpPr>
        <p:spPr bwMode="auto">
          <a:xfrm>
            <a:off x="7524750" y="4797425"/>
            <a:ext cx="1539204" cy="707886"/>
          </a:xfrm>
          <a:prstGeom prst="rect">
            <a:avLst/>
          </a:prstGeom>
          <a:noFill/>
          <a:ln w="9525">
            <a:noFill/>
            <a:miter lim="800000"/>
            <a:headEnd/>
            <a:tailEnd/>
          </a:ln>
        </p:spPr>
        <p:txBody>
          <a:bodyPr wrap="none">
            <a:spAutoFit/>
          </a:bodyPr>
          <a:lstStyle/>
          <a:p>
            <a:pPr eaLnBrk="0" hangingPunct="0"/>
            <a:r>
              <a:rPr lang="en-US" sz="2000" dirty="0" smtClean="0">
                <a:solidFill>
                  <a:srgbClr val="1730A6"/>
                </a:solidFill>
                <a:latin typeface="Arial" pitchFamily="34" charset="0"/>
                <a:cs typeface="Arial" pitchFamily="34" charset="0"/>
              </a:rPr>
              <a:t>Waiting</a:t>
            </a:r>
          </a:p>
          <a:p>
            <a:pPr eaLnBrk="0" hangingPunct="0"/>
            <a:r>
              <a:rPr lang="en-US" sz="2000" dirty="0" smtClean="0">
                <a:solidFill>
                  <a:srgbClr val="1730A6"/>
                </a:solidFill>
                <a:latin typeface="Arial" pitchFamily="34" charset="0"/>
                <a:cs typeface="Arial" pitchFamily="34" charset="0"/>
              </a:rPr>
              <a:t>Passengers</a:t>
            </a:r>
            <a:endParaRPr lang="en-US" sz="2000" dirty="0">
              <a:solidFill>
                <a:srgbClr val="1730A6"/>
              </a:solidFill>
              <a:latin typeface="Arial" pitchFamily="34" charset="0"/>
              <a:cs typeface="Arial" pitchFamily="34" charset="0"/>
            </a:endParaRPr>
          </a:p>
        </p:txBody>
      </p:sp>
      <p:sp>
        <p:nvSpPr>
          <p:cNvPr id="17" name="Rectangle 3"/>
          <p:cNvSpPr txBox="1">
            <a:spLocks noChangeArrowheads="1"/>
          </p:cNvSpPr>
          <p:nvPr/>
        </p:nvSpPr>
        <p:spPr>
          <a:xfrm>
            <a:off x="457200" y="500043"/>
            <a:ext cx="8229600" cy="642941"/>
          </a:xfrm>
          <a:prstGeom prst="rect">
            <a:avLst/>
          </a:prstGeom>
        </p:spPr>
        <p:style>
          <a:lnRef idx="1">
            <a:schemeClr val="accent1"/>
          </a:lnRef>
          <a:fillRef idx="3">
            <a:schemeClr val="accent1"/>
          </a:fillRef>
          <a:effectRef idx="2">
            <a:schemeClr val="accent1"/>
          </a:effectRef>
          <a:fontRef idx="minor">
            <a:schemeClr val="lt1"/>
          </a:fontRef>
        </p:style>
        <p:txBody>
          <a:bodyPr/>
          <a:lstStyle/>
          <a:p>
            <a:pPr lvl="0" algn="ctr" eaLnBrk="0" hangingPunct="0">
              <a:lnSpc>
                <a:spcPct val="130000"/>
              </a:lnSpc>
            </a:pPr>
            <a:r>
              <a:rPr kumimoji="0" lang="en-US"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Bus Operations without </a:t>
            </a:r>
            <a:r>
              <a:rPr lang="en-US" sz="2400" kern="0" dirty="0" smtClean="0">
                <a:solidFill>
                  <a:schemeClr val="bg1"/>
                </a:solidFill>
                <a:latin typeface="Arial" pitchFamily="34" charset="0"/>
                <a:ea typeface="+mj-ea"/>
                <a:cs typeface="Arial" pitchFamily="34" charset="0"/>
              </a:rPr>
              <a:t>Control </a:t>
            </a:r>
            <a:endParaRPr kumimoji="0" lang="es-ES" sz="2400" b="0" i="0" u="none" strike="noStrike" kern="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139855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1"/>
          </p:nvPr>
        </p:nvSpPr>
        <p:spPr>
          <a:noFill/>
        </p:spPr>
        <p:txBody>
          <a:bodyPr/>
          <a:lstStyle/>
          <a:p>
            <a:r>
              <a:rPr lang="en-US" smtClean="0"/>
              <a:t>Ricardo Giesen </a:t>
            </a:r>
            <a:r>
              <a:rPr lang="en-US" smtClean="0">
                <a:cs typeface="Arial" charset="0"/>
              </a:rPr>
              <a:t>©</a:t>
            </a:r>
          </a:p>
        </p:txBody>
      </p:sp>
      <p:sp>
        <p:nvSpPr>
          <p:cNvPr id="12291" name="Oval 2"/>
          <p:cNvSpPr>
            <a:spLocks noChangeArrowheads="1"/>
          </p:cNvSpPr>
          <p:nvPr/>
        </p:nvSpPr>
        <p:spPr bwMode="auto">
          <a:xfrm>
            <a:off x="2209800" y="2020888"/>
            <a:ext cx="4648200" cy="4648200"/>
          </a:xfrm>
          <a:prstGeom prst="ellipse">
            <a:avLst/>
          </a:prstGeom>
          <a:solidFill>
            <a:schemeClr val="accent1"/>
          </a:solidFill>
          <a:ln w="76200">
            <a:solidFill>
              <a:srgbClr val="000000"/>
            </a:solidFill>
            <a:round/>
            <a:headEnd/>
            <a:tailEnd/>
          </a:ln>
        </p:spPr>
        <p:txBody>
          <a:bodyPr wrap="none" anchor="ctr"/>
          <a:lstStyle/>
          <a:p>
            <a:pPr algn="ctr" eaLnBrk="0" hangingPunct="0"/>
            <a:endParaRPr lang="es-MX">
              <a:latin typeface="Verdana" pitchFamily="34" charset="0"/>
            </a:endParaRPr>
          </a:p>
        </p:txBody>
      </p:sp>
      <p:sp>
        <p:nvSpPr>
          <p:cNvPr id="12292" name="Oval 3"/>
          <p:cNvSpPr>
            <a:spLocks noChangeArrowheads="1"/>
          </p:cNvSpPr>
          <p:nvPr/>
        </p:nvSpPr>
        <p:spPr bwMode="auto">
          <a:xfrm>
            <a:off x="6172200" y="4002088"/>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2293" name="Oval 4"/>
          <p:cNvSpPr>
            <a:spLocks noChangeArrowheads="1"/>
          </p:cNvSpPr>
          <p:nvPr/>
        </p:nvSpPr>
        <p:spPr bwMode="auto">
          <a:xfrm>
            <a:off x="2362200" y="4078288"/>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2294" name="Oval 5"/>
          <p:cNvSpPr>
            <a:spLocks noChangeArrowheads="1"/>
          </p:cNvSpPr>
          <p:nvPr/>
        </p:nvSpPr>
        <p:spPr bwMode="auto">
          <a:xfrm>
            <a:off x="3048000" y="2859088"/>
            <a:ext cx="2971800" cy="29718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2295" name="Rectangle 6"/>
          <p:cNvSpPr>
            <a:spLocks noChangeArrowheads="1"/>
          </p:cNvSpPr>
          <p:nvPr/>
        </p:nvSpPr>
        <p:spPr bwMode="auto">
          <a:xfrm>
            <a:off x="1447800" y="4002088"/>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2296" name="Rectangle 7"/>
          <p:cNvSpPr>
            <a:spLocks noChangeArrowheads="1"/>
          </p:cNvSpPr>
          <p:nvPr/>
        </p:nvSpPr>
        <p:spPr bwMode="auto">
          <a:xfrm>
            <a:off x="6934200" y="3925888"/>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2297" name="Oval 8"/>
          <p:cNvSpPr>
            <a:spLocks noChangeArrowheads="1"/>
          </p:cNvSpPr>
          <p:nvPr/>
        </p:nvSpPr>
        <p:spPr bwMode="auto">
          <a:xfrm>
            <a:off x="7543800" y="44592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2298" name="Oval 9"/>
          <p:cNvSpPr>
            <a:spLocks noChangeArrowheads="1"/>
          </p:cNvSpPr>
          <p:nvPr/>
        </p:nvSpPr>
        <p:spPr bwMode="auto">
          <a:xfrm>
            <a:off x="7696200" y="46116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2299" name="Oval 10"/>
          <p:cNvSpPr>
            <a:spLocks noChangeArrowheads="1"/>
          </p:cNvSpPr>
          <p:nvPr/>
        </p:nvSpPr>
        <p:spPr bwMode="auto">
          <a:xfrm>
            <a:off x="7848600" y="47640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2300" name="Oval 11"/>
          <p:cNvSpPr>
            <a:spLocks noChangeArrowheads="1"/>
          </p:cNvSpPr>
          <p:nvPr/>
        </p:nvSpPr>
        <p:spPr bwMode="auto">
          <a:xfrm>
            <a:off x="8001000" y="49164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2301" name="Oval 12"/>
          <p:cNvSpPr>
            <a:spLocks noChangeArrowheads="1"/>
          </p:cNvSpPr>
          <p:nvPr/>
        </p:nvSpPr>
        <p:spPr bwMode="auto">
          <a:xfrm>
            <a:off x="8153400" y="50688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2302" name="Oval 14"/>
          <p:cNvSpPr>
            <a:spLocks noChangeArrowheads="1"/>
          </p:cNvSpPr>
          <p:nvPr/>
        </p:nvSpPr>
        <p:spPr bwMode="auto">
          <a:xfrm>
            <a:off x="1295400" y="37734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9" name="Text Box 15"/>
          <p:cNvSpPr txBox="1">
            <a:spLocks noChangeArrowheads="1"/>
          </p:cNvSpPr>
          <p:nvPr/>
        </p:nvSpPr>
        <p:spPr bwMode="auto">
          <a:xfrm>
            <a:off x="468312" y="1428736"/>
            <a:ext cx="7104083" cy="461665"/>
          </a:xfrm>
          <a:prstGeom prst="rect">
            <a:avLst/>
          </a:prstGeom>
          <a:noFill/>
          <a:ln w="9525">
            <a:noFill/>
            <a:miter lim="800000"/>
            <a:headEnd/>
            <a:tailEnd/>
          </a:ln>
        </p:spPr>
        <p:txBody>
          <a:bodyPr wrap="square">
            <a:spAutoFit/>
          </a:bodyPr>
          <a:lstStyle/>
          <a:p>
            <a:pPr eaLnBrk="0" hangingPunct="0"/>
            <a:r>
              <a:rPr lang="en-US" sz="2400" dirty="0" smtClean="0">
                <a:solidFill>
                  <a:schemeClr val="accent2"/>
                </a:solidFill>
                <a:latin typeface="Arial" pitchFamily="34" charset="0"/>
                <a:cs typeface="Arial" pitchFamily="34" charset="0"/>
              </a:rPr>
              <a:t>a small perturbation…</a:t>
            </a:r>
            <a:endParaRPr lang="en-US" sz="2400" dirty="0">
              <a:solidFill>
                <a:schemeClr val="accent2"/>
              </a:solidFill>
              <a:latin typeface="Arial" pitchFamily="34" charset="0"/>
              <a:cs typeface="Arial" pitchFamily="34" charset="0"/>
            </a:endParaRPr>
          </a:p>
        </p:txBody>
      </p:sp>
      <p:sp>
        <p:nvSpPr>
          <p:cNvPr id="20" name="Text Box 13"/>
          <p:cNvSpPr txBox="1">
            <a:spLocks noChangeArrowheads="1"/>
          </p:cNvSpPr>
          <p:nvPr/>
        </p:nvSpPr>
        <p:spPr bwMode="auto">
          <a:xfrm>
            <a:off x="228600" y="3011488"/>
            <a:ext cx="1843070" cy="707886"/>
          </a:xfrm>
          <a:prstGeom prst="rect">
            <a:avLst/>
          </a:prstGeom>
          <a:noFill/>
          <a:ln w="9525">
            <a:noFill/>
            <a:miter lim="800000"/>
            <a:headEnd/>
            <a:tailEnd/>
          </a:ln>
        </p:spPr>
        <p:txBody>
          <a:bodyPr wrap="square">
            <a:spAutoFit/>
          </a:bodyPr>
          <a:lstStyle/>
          <a:p>
            <a:pPr eaLnBrk="0" hangingPunct="0"/>
            <a:r>
              <a:rPr lang="en-US" sz="2000" dirty="0" smtClean="0">
                <a:solidFill>
                  <a:srgbClr val="1730A6"/>
                </a:solidFill>
                <a:latin typeface="Arial" pitchFamily="34" charset="0"/>
                <a:cs typeface="Arial" pitchFamily="34" charset="0"/>
              </a:rPr>
              <a:t>Waiting Passengers</a:t>
            </a:r>
            <a:endParaRPr lang="en-US" sz="2000" dirty="0">
              <a:solidFill>
                <a:srgbClr val="1730A6"/>
              </a:solidFill>
              <a:latin typeface="Arial" pitchFamily="34" charset="0"/>
              <a:cs typeface="Arial" pitchFamily="34" charset="0"/>
            </a:endParaRPr>
          </a:p>
        </p:txBody>
      </p:sp>
      <p:sp>
        <p:nvSpPr>
          <p:cNvPr id="21" name="Text Box 16"/>
          <p:cNvSpPr txBox="1">
            <a:spLocks noChangeArrowheads="1"/>
          </p:cNvSpPr>
          <p:nvPr/>
        </p:nvSpPr>
        <p:spPr bwMode="auto">
          <a:xfrm>
            <a:off x="7524750" y="5507196"/>
            <a:ext cx="1539204" cy="707886"/>
          </a:xfrm>
          <a:prstGeom prst="rect">
            <a:avLst/>
          </a:prstGeom>
          <a:noFill/>
          <a:ln w="9525">
            <a:noFill/>
            <a:miter lim="800000"/>
            <a:headEnd/>
            <a:tailEnd/>
          </a:ln>
        </p:spPr>
        <p:txBody>
          <a:bodyPr wrap="none">
            <a:spAutoFit/>
          </a:bodyPr>
          <a:lstStyle/>
          <a:p>
            <a:pPr eaLnBrk="0" hangingPunct="0"/>
            <a:r>
              <a:rPr lang="en-US" sz="2000" dirty="0" smtClean="0">
                <a:solidFill>
                  <a:srgbClr val="1730A6"/>
                </a:solidFill>
                <a:latin typeface="Arial" pitchFamily="34" charset="0"/>
                <a:cs typeface="Arial" pitchFamily="34" charset="0"/>
              </a:rPr>
              <a:t>Waiting</a:t>
            </a:r>
          </a:p>
          <a:p>
            <a:pPr eaLnBrk="0" hangingPunct="0"/>
            <a:r>
              <a:rPr lang="en-US" sz="2000" dirty="0" smtClean="0">
                <a:solidFill>
                  <a:srgbClr val="1730A6"/>
                </a:solidFill>
                <a:latin typeface="Arial" pitchFamily="34" charset="0"/>
                <a:cs typeface="Arial" pitchFamily="34" charset="0"/>
              </a:rPr>
              <a:t>Passengers</a:t>
            </a:r>
            <a:endParaRPr lang="en-US" sz="2000" dirty="0">
              <a:solidFill>
                <a:srgbClr val="1730A6"/>
              </a:solidFill>
              <a:latin typeface="Arial" pitchFamily="34" charset="0"/>
              <a:cs typeface="Arial" pitchFamily="34" charset="0"/>
            </a:endParaRPr>
          </a:p>
        </p:txBody>
      </p:sp>
      <p:sp>
        <p:nvSpPr>
          <p:cNvPr id="22" name="Rectangle 3"/>
          <p:cNvSpPr txBox="1">
            <a:spLocks noChangeArrowheads="1"/>
          </p:cNvSpPr>
          <p:nvPr/>
        </p:nvSpPr>
        <p:spPr>
          <a:xfrm>
            <a:off x="457200" y="500043"/>
            <a:ext cx="8229600" cy="642941"/>
          </a:xfrm>
          <a:prstGeom prst="rect">
            <a:avLst/>
          </a:prstGeom>
        </p:spPr>
        <p:style>
          <a:lnRef idx="1">
            <a:schemeClr val="accent1"/>
          </a:lnRef>
          <a:fillRef idx="3">
            <a:schemeClr val="accent1"/>
          </a:fillRef>
          <a:effectRef idx="2">
            <a:schemeClr val="accent1"/>
          </a:effectRef>
          <a:fontRef idx="minor">
            <a:schemeClr val="lt1"/>
          </a:fontRef>
        </p:style>
        <p:txBody>
          <a:bodyPr/>
          <a:lstStyle/>
          <a:p>
            <a:pPr lvl="0" algn="ctr" eaLnBrk="0" hangingPunct="0">
              <a:lnSpc>
                <a:spcPct val="130000"/>
              </a:lnSpc>
            </a:pPr>
            <a:r>
              <a:rPr kumimoji="0" lang="en-US"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Bus Operations without </a:t>
            </a:r>
            <a:r>
              <a:rPr lang="en-US" sz="2400" kern="0" dirty="0" smtClean="0">
                <a:solidFill>
                  <a:schemeClr val="bg1"/>
                </a:solidFill>
                <a:latin typeface="Arial" pitchFamily="34" charset="0"/>
                <a:ea typeface="+mj-ea"/>
                <a:cs typeface="Arial" pitchFamily="34" charset="0"/>
              </a:rPr>
              <a:t>Control </a:t>
            </a:r>
            <a:endParaRPr kumimoji="0" lang="es-ES" sz="2400" b="0" i="0" u="none" strike="noStrike" kern="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201940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1"/>
          </p:nvPr>
        </p:nvSpPr>
        <p:spPr>
          <a:noFill/>
        </p:spPr>
        <p:txBody>
          <a:bodyPr/>
          <a:lstStyle/>
          <a:p>
            <a:r>
              <a:rPr lang="en-US" smtClean="0"/>
              <a:t>Ricardo Giesen </a:t>
            </a:r>
            <a:r>
              <a:rPr lang="en-US" smtClean="0">
                <a:cs typeface="Arial" charset="0"/>
              </a:rPr>
              <a:t>©</a:t>
            </a:r>
          </a:p>
        </p:txBody>
      </p:sp>
      <p:sp>
        <p:nvSpPr>
          <p:cNvPr id="13315" name="Oval 2"/>
          <p:cNvSpPr>
            <a:spLocks noChangeArrowheads="1"/>
          </p:cNvSpPr>
          <p:nvPr/>
        </p:nvSpPr>
        <p:spPr bwMode="auto">
          <a:xfrm>
            <a:off x="2209800" y="2020888"/>
            <a:ext cx="4648200" cy="4648200"/>
          </a:xfrm>
          <a:prstGeom prst="ellipse">
            <a:avLst/>
          </a:prstGeom>
          <a:solidFill>
            <a:schemeClr val="accent1"/>
          </a:solidFill>
          <a:ln w="76200">
            <a:solidFill>
              <a:srgbClr val="000000"/>
            </a:solidFill>
            <a:round/>
            <a:headEnd/>
            <a:tailEnd/>
          </a:ln>
        </p:spPr>
        <p:txBody>
          <a:bodyPr wrap="none" anchor="ctr"/>
          <a:lstStyle/>
          <a:p>
            <a:pPr algn="ctr" eaLnBrk="0" hangingPunct="0"/>
            <a:endParaRPr lang="es-MX">
              <a:latin typeface="Verdana" pitchFamily="34" charset="0"/>
            </a:endParaRPr>
          </a:p>
        </p:txBody>
      </p:sp>
      <p:sp>
        <p:nvSpPr>
          <p:cNvPr id="13316" name="Oval 3"/>
          <p:cNvSpPr>
            <a:spLocks noChangeArrowheads="1"/>
          </p:cNvSpPr>
          <p:nvPr/>
        </p:nvSpPr>
        <p:spPr bwMode="auto">
          <a:xfrm>
            <a:off x="6172200" y="4002088"/>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3317" name="Oval 4"/>
          <p:cNvSpPr>
            <a:spLocks noChangeArrowheads="1"/>
          </p:cNvSpPr>
          <p:nvPr/>
        </p:nvSpPr>
        <p:spPr bwMode="auto">
          <a:xfrm>
            <a:off x="3276600" y="5678488"/>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3318" name="Oval 5"/>
          <p:cNvSpPr>
            <a:spLocks noChangeArrowheads="1"/>
          </p:cNvSpPr>
          <p:nvPr/>
        </p:nvSpPr>
        <p:spPr bwMode="auto">
          <a:xfrm>
            <a:off x="3048000" y="2859088"/>
            <a:ext cx="2971800" cy="29718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3319" name="Rectangle 6"/>
          <p:cNvSpPr>
            <a:spLocks noChangeArrowheads="1"/>
          </p:cNvSpPr>
          <p:nvPr/>
        </p:nvSpPr>
        <p:spPr bwMode="auto">
          <a:xfrm>
            <a:off x="1447800" y="4002088"/>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3320" name="Rectangle 7"/>
          <p:cNvSpPr>
            <a:spLocks noChangeArrowheads="1"/>
          </p:cNvSpPr>
          <p:nvPr/>
        </p:nvSpPr>
        <p:spPr bwMode="auto">
          <a:xfrm>
            <a:off x="6934200" y="3925888"/>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3321" name="Oval 8"/>
          <p:cNvSpPr>
            <a:spLocks noChangeArrowheads="1"/>
          </p:cNvSpPr>
          <p:nvPr/>
        </p:nvSpPr>
        <p:spPr bwMode="auto">
          <a:xfrm>
            <a:off x="6019800" y="50688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3322" name="Oval 9"/>
          <p:cNvSpPr>
            <a:spLocks noChangeArrowheads="1"/>
          </p:cNvSpPr>
          <p:nvPr/>
        </p:nvSpPr>
        <p:spPr bwMode="auto">
          <a:xfrm>
            <a:off x="6096000" y="49164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3323" name="Oval 10"/>
          <p:cNvSpPr>
            <a:spLocks noChangeArrowheads="1"/>
          </p:cNvSpPr>
          <p:nvPr/>
        </p:nvSpPr>
        <p:spPr bwMode="auto">
          <a:xfrm>
            <a:off x="6172200" y="47640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3324" name="Oval 11"/>
          <p:cNvSpPr>
            <a:spLocks noChangeArrowheads="1"/>
          </p:cNvSpPr>
          <p:nvPr/>
        </p:nvSpPr>
        <p:spPr bwMode="auto">
          <a:xfrm>
            <a:off x="6248400" y="46116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3325" name="Oval 12"/>
          <p:cNvSpPr>
            <a:spLocks noChangeArrowheads="1"/>
          </p:cNvSpPr>
          <p:nvPr/>
        </p:nvSpPr>
        <p:spPr bwMode="auto">
          <a:xfrm>
            <a:off x="3124200" y="55260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3326" name="Oval 13"/>
          <p:cNvSpPr>
            <a:spLocks noChangeArrowheads="1"/>
          </p:cNvSpPr>
          <p:nvPr/>
        </p:nvSpPr>
        <p:spPr bwMode="auto">
          <a:xfrm>
            <a:off x="6248400" y="44592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3327" name="Line 14"/>
          <p:cNvSpPr>
            <a:spLocks noChangeShapeType="1"/>
          </p:cNvSpPr>
          <p:nvPr/>
        </p:nvSpPr>
        <p:spPr bwMode="auto">
          <a:xfrm>
            <a:off x="3810000" y="6135688"/>
            <a:ext cx="533400" cy="76200"/>
          </a:xfrm>
          <a:prstGeom prst="line">
            <a:avLst/>
          </a:prstGeom>
          <a:noFill/>
          <a:ln w="9525">
            <a:solidFill>
              <a:schemeClr val="tx1"/>
            </a:solidFill>
            <a:round/>
            <a:headEnd/>
            <a:tailEnd type="triangle" w="lg" len="lg"/>
          </a:ln>
        </p:spPr>
        <p:txBody>
          <a:bodyPr/>
          <a:lstStyle/>
          <a:p>
            <a:endParaRPr lang="es-CL"/>
          </a:p>
        </p:txBody>
      </p:sp>
      <p:sp>
        <p:nvSpPr>
          <p:cNvPr id="13328" name="Text Box 15"/>
          <p:cNvSpPr txBox="1">
            <a:spLocks noChangeArrowheads="1"/>
          </p:cNvSpPr>
          <p:nvPr/>
        </p:nvSpPr>
        <p:spPr bwMode="auto">
          <a:xfrm>
            <a:off x="428596" y="1370003"/>
            <a:ext cx="8358246" cy="701675"/>
          </a:xfrm>
          <a:prstGeom prst="rect">
            <a:avLst/>
          </a:prstGeom>
          <a:noFill/>
          <a:ln w="9525">
            <a:noFill/>
            <a:miter lim="800000"/>
            <a:headEnd/>
            <a:tailEnd/>
          </a:ln>
        </p:spPr>
        <p:txBody>
          <a:bodyPr wrap="square">
            <a:spAutoFit/>
          </a:bodyPr>
          <a:lstStyle/>
          <a:p>
            <a:pPr eaLnBrk="0" hangingPunct="0">
              <a:spcBef>
                <a:spcPct val="50000"/>
              </a:spcBef>
            </a:pPr>
            <a:r>
              <a:rPr lang="en-US" sz="2000" dirty="0" smtClean="0">
                <a:latin typeface="Arial" pitchFamily="34" charset="0"/>
                <a:cs typeface="Arial" pitchFamily="34" charset="0"/>
              </a:rPr>
              <a:t>While one bus is still loading passengers the other bus already left its last stop</a:t>
            </a:r>
            <a:endParaRPr lang="en-US" sz="2000" dirty="0">
              <a:latin typeface="Arial" pitchFamily="34" charset="0"/>
              <a:cs typeface="Arial" pitchFamily="34" charset="0"/>
            </a:endParaRPr>
          </a:p>
        </p:txBody>
      </p:sp>
      <p:sp>
        <p:nvSpPr>
          <p:cNvPr id="19" name="Rectangle 3"/>
          <p:cNvSpPr txBox="1">
            <a:spLocks noChangeArrowheads="1"/>
          </p:cNvSpPr>
          <p:nvPr/>
        </p:nvSpPr>
        <p:spPr>
          <a:xfrm>
            <a:off x="457200" y="428604"/>
            <a:ext cx="8229600" cy="714379"/>
          </a:xfrm>
          <a:prstGeom prst="rect">
            <a:avLst/>
          </a:prstGeom>
        </p:spPr>
        <p:style>
          <a:lnRef idx="1">
            <a:schemeClr val="accent1"/>
          </a:lnRef>
          <a:fillRef idx="3">
            <a:schemeClr val="accent1"/>
          </a:fillRef>
          <a:effectRef idx="2">
            <a:schemeClr val="accent1"/>
          </a:effectRef>
          <a:fontRef idx="minor">
            <a:schemeClr val="lt1"/>
          </a:fontRef>
        </p:style>
        <p:txBody>
          <a:bodyPr/>
          <a:lstStyle/>
          <a:p>
            <a:pPr lvl="0" algn="ctr" eaLnBrk="0" hangingPunct="0">
              <a:lnSpc>
                <a:spcPct val="130000"/>
              </a:lnSpc>
            </a:pPr>
            <a:r>
              <a:rPr kumimoji="0" lang="en-US"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Bus Operations without </a:t>
            </a:r>
            <a:r>
              <a:rPr lang="en-US" sz="2400" kern="0" dirty="0" smtClean="0">
                <a:solidFill>
                  <a:schemeClr val="bg1"/>
                </a:solidFill>
                <a:latin typeface="Arial" pitchFamily="34" charset="0"/>
                <a:ea typeface="+mj-ea"/>
                <a:cs typeface="Arial" pitchFamily="34" charset="0"/>
              </a:rPr>
              <a:t>Control</a:t>
            </a:r>
            <a:endParaRPr kumimoji="0" lang="es-ES" sz="2400" b="0" i="0" u="none" strike="noStrike" kern="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775454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a:noFill/>
        </p:spPr>
        <p:txBody>
          <a:bodyPr/>
          <a:lstStyle/>
          <a:p>
            <a:r>
              <a:rPr lang="en-US" smtClean="0"/>
              <a:t>Ricardo Giesen </a:t>
            </a:r>
            <a:r>
              <a:rPr lang="en-US" smtClean="0">
                <a:cs typeface="Arial" charset="0"/>
              </a:rPr>
              <a:t>©</a:t>
            </a:r>
          </a:p>
        </p:txBody>
      </p:sp>
      <p:sp>
        <p:nvSpPr>
          <p:cNvPr id="14339" name="Oval 2"/>
          <p:cNvSpPr>
            <a:spLocks noChangeArrowheads="1"/>
          </p:cNvSpPr>
          <p:nvPr/>
        </p:nvSpPr>
        <p:spPr bwMode="auto">
          <a:xfrm>
            <a:off x="2209800" y="2020888"/>
            <a:ext cx="4648200" cy="4648200"/>
          </a:xfrm>
          <a:prstGeom prst="ellipse">
            <a:avLst/>
          </a:prstGeom>
          <a:solidFill>
            <a:schemeClr val="accent1"/>
          </a:solidFill>
          <a:ln w="76200">
            <a:solidFill>
              <a:srgbClr val="000000"/>
            </a:solidFill>
            <a:round/>
            <a:headEnd/>
            <a:tailEnd/>
          </a:ln>
        </p:spPr>
        <p:txBody>
          <a:bodyPr wrap="none" anchor="ctr"/>
          <a:lstStyle/>
          <a:p>
            <a:pPr algn="ctr" eaLnBrk="0" hangingPunct="0"/>
            <a:endParaRPr lang="es-MX">
              <a:latin typeface="Verdana" pitchFamily="34" charset="0"/>
            </a:endParaRPr>
          </a:p>
        </p:txBody>
      </p:sp>
      <p:sp>
        <p:nvSpPr>
          <p:cNvPr id="14340" name="Oval 3"/>
          <p:cNvSpPr>
            <a:spLocks noChangeArrowheads="1"/>
          </p:cNvSpPr>
          <p:nvPr/>
        </p:nvSpPr>
        <p:spPr bwMode="auto">
          <a:xfrm>
            <a:off x="4191000" y="2173288"/>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4341" name="Oval 4"/>
          <p:cNvSpPr>
            <a:spLocks noChangeArrowheads="1"/>
          </p:cNvSpPr>
          <p:nvPr/>
        </p:nvSpPr>
        <p:spPr bwMode="auto">
          <a:xfrm>
            <a:off x="6172200" y="4002088"/>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4342" name="Oval 5"/>
          <p:cNvSpPr>
            <a:spLocks noChangeArrowheads="1"/>
          </p:cNvSpPr>
          <p:nvPr/>
        </p:nvSpPr>
        <p:spPr bwMode="auto">
          <a:xfrm>
            <a:off x="3048000" y="2859088"/>
            <a:ext cx="2971800" cy="29718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43" name="Rectangle 6"/>
          <p:cNvSpPr>
            <a:spLocks noChangeArrowheads="1"/>
          </p:cNvSpPr>
          <p:nvPr/>
        </p:nvSpPr>
        <p:spPr bwMode="auto">
          <a:xfrm>
            <a:off x="1447800" y="4002088"/>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4344" name="Rectangle 7"/>
          <p:cNvSpPr>
            <a:spLocks noChangeArrowheads="1"/>
          </p:cNvSpPr>
          <p:nvPr/>
        </p:nvSpPr>
        <p:spPr bwMode="auto">
          <a:xfrm>
            <a:off x="6934200" y="3925888"/>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4345" name="Oval 8"/>
          <p:cNvSpPr>
            <a:spLocks noChangeArrowheads="1"/>
          </p:cNvSpPr>
          <p:nvPr/>
        </p:nvSpPr>
        <p:spPr bwMode="auto">
          <a:xfrm>
            <a:off x="5105400" y="25542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46" name="Oval 9"/>
          <p:cNvSpPr>
            <a:spLocks noChangeArrowheads="1"/>
          </p:cNvSpPr>
          <p:nvPr/>
        </p:nvSpPr>
        <p:spPr bwMode="auto">
          <a:xfrm>
            <a:off x="5029200" y="24780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47" name="Oval 10"/>
          <p:cNvSpPr>
            <a:spLocks noChangeArrowheads="1"/>
          </p:cNvSpPr>
          <p:nvPr/>
        </p:nvSpPr>
        <p:spPr bwMode="auto">
          <a:xfrm>
            <a:off x="4953000" y="24780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48" name="Oval 11"/>
          <p:cNvSpPr>
            <a:spLocks noChangeArrowheads="1"/>
          </p:cNvSpPr>
          <p:nvPr/>
        </p:nvSpPr>
        <p:spPr bwMode="auto">
          <a:xfrm>
            <a:off x="4800600" y="24018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49" name="Oval 12"/>
          <p:cNvSpPr>
            <a:spLocks noChangeArrowheads="1"/>
          </p:cNvSpPr>
          <p:nvPr/>
        </p:nvSpPr>
        <p:spPr bwMode="auto">
          <a:xfrm>
            <a:off x="6324600" y="44592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50" name="Oval 13"/>
          <p:cNvSpPr>
            <a:spLocks noChangeArrowheads="1"/>
          </p:cNvSpPr>
          <p:nvPr/>
        </p:nvSpPr>
        <p:spPr bwMode="auto">
          <a:xfrm>
            <a:off x="4648200" y="23256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51" name="Line 14"/>
          <p:cNvSpPr>
            <a:spLocks noChangeShapeType="1"/>
          </p:cNvSpPr>
          <p:nvPr/>
        </p:nvSpPr>
        <p:spPr bwMode="auto">
          <a:xfrm flipH="1">
            <a:off x="3657600" y="2478088"/>
            <a:ext cx="381000" cy="228600"/>
          </a:xfrm>
          <a:prstGeom prst="line">
            <a:avLst/>
          </a:prstGeom>
          <a:noFill/>
          <a:ln w="9525">
            <a:solidFill>
              <a:schemeClr val="tx1"/>
            </a:solidFill>
            <a:round/>
            <a:headEnd/>
            <a:tailEnd type="triangle" w="lg" len="lg"/>
          </a:ln>
        </p:spPr>
        <p:txBody>
          <a:bodyPr/>
          <a:lstStyle/>
          <a:p>
            <a:endParaRPr lang="es-CL"/>
          </a:p>
        </p:txBody>
      </p:sp>
      <p:sp>
        <p:nvSpPr>
          <p:cNvPr id="14353" name="Oval 16"/>
          <p:cNvSpPr>
            <a:spLocks noChangeArrowheads="1"/>
          </p:cNvSpPr>
          <p:nvPr/>
        </p:nvSpPr>
        <p:spPr bwMode="auto">
          <a:xfrm>
            <a:off x="1219200" y="37734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54" name="Oval 17"/>
          <p:cNvSpPr>
            <a:spLocks noChangeArrowheads="1"/>
          </p:cNvSpPr>
          <p:nvPr/>
        </p:nvSpPr>
        <p:spPr bwMode="auto">
          <a:xfrm>
            <a:off x="1066800" y="36210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55" name="Oval 18"/>
          <p:cNvSpPr>
            <a:spLocks noChangeArrowheads="1"/>
          </p:cNvSpPr>
          <p:nvPr/>
        </p:nvSpPr>
        <p:spPr bwMode="auto">
          <a:xfrm>
            <a:off x="914400" y="34686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4356" name="Oval 19"/>
          <p:cNvSpPr>
            <a:spLocks noChangeArrowheads="1"/>
          </p:cNvSpPr>
          <p:nvPr/>
        </p:nvSpPr>
        <p:spPr bwMode="auto">
          <a:xfrm>
            <a:off x="7543800" y="4459288"/>
            <a:ext cx="304800" cy="304800"/>
          </a:xfrm>
          <a:prstGeom prst="ellipse">
            <a:avLst/>
          </a:prstGeom>
          <a:solidFill>
            <a:srgbClr val="00FF00"/>
          </a:solidFill>
          <a:ln w="9525">
            <a:solidFill>
              <a:schemeClr val="tx1"/>
            </a:solidFill>
            <a:round/>
            <a:headEnd/>
            <a:tailEnd/>
          </a:ln>
        </p:spPr>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23" name="Rectangle 3"/>
          <p:cNvSpPr txBox="1">
            <a:spLocks noChangeArrowheads="1"/>
          </p:cNvSpPr>
          <p:nvPr/>
        </p:nvSpPr>
        <p:spPr>
          <a:xfrm>
            <a:off x="457200" y="500043"/>
            <a:ext cx="8229600" cy="642941"/>
          </a:xfrm>
          <a:prstGeom prst="rect">
            <a:avLst/>
          </a:prstGeom>
        </p:spPr>
        <p:style>
          <a:lnRef idx="1">
            <a:schemeClr val="accent1"/>
          </a:lnRef>
          <a:fillRef idx="3">
            <a:schemeClr val="accent1"/>
          </a:fillRef>
          <a:effectRef idx="2">
            <a:schemeClr val="accent1"/>
          </a:effectRef>
          <a:fontRef idx="minor">
            <a:schemeClr val="lt1"/>
          </a:fontRef>
        </p:style>
        <p:txBody>
          <a:bodyPr/>
          <a:lstStyle/>
          <a:p>
            <a:pPr lvl="0" algn="ctr" eaLnBrk="0" hangingPunct="0">
              <a:lnSpc>
                <a:spcPct val="130000"/>
              </a:lnSpc>
            </a:pPr>
            <a:r>
              <a:rPr kumimoji="0" lang="en-US"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Bus Operations without </a:t>
            </a:r>
            <a:r>
              <a:rPr lang="en-US" sz="2400" kern="0" dirty="0" smtClean="0">
                <a:solidFill>
                  <a:schemeClr val="bg1"/>
                </a:solidFill>
                <a:latin typeface="Arial" pitchFamily="34" charset="0"/>
                <a:ea typeface="+mj-ea"/>
                <a:cs typeface="Arial" pitchFamily="34" charset="0"/>
              </a:rPr>
              <a:t>Control </a:t>
            </a:r>
            <a:endParaRPr kumimoji="0" lang="es-ES" sz="2400" b="0" i="0" u="none" strike="noStrike" kern="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345904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2"/>
          <p:cNvSpPr>
            <a:spLocks noGrp="1"/>
          </p:cNvSpPr>
          <p:nvPr>
            <p:ph type="ftr" sz="quarter" idx="11"/>
          </p:nvPr>
        </p:nvSpPr>
        <p:spPr>
          <a:noFill/>
        </p:spPr>
        <p:txBody>
          <a:bodyPr/>
          <a:lstStyle/>
          <a:p>
            <a:r>
              <a:rPr lang="en-US" smtClean="0"/>
              <a:t>Ricardo Giesen </a:t>
            </a:r>
            <a:r>
              <a:rPr lang="en-US" smtClean="0">
                <a:cs typeface="Arial" charset="0"/>
              </a:rPr>
              <a:t>©</a:t>
            </a:r>
          </a:p>
        </p:txBody>
      </p:sp>
      <p:sp>
        <p:nvSpPr>
          <p:cNvPr id="15363" name="Oval 2"/>
          <p:cNvSpPr>
            <a:spLocks noChangeArrowheads="1"/>
          </p:cNvSpPr>
          <p:nvPr/>
        </p:nvSpPr>
        <p:spPr bwMode="auto">
          <a:xfrm>
            <a:off x="2209800" y="2093913"/>
            <a:ext cx="4648200" cy="4648200"/>
          </a:xfrm>
          <a:prstGeom prst="ellipse">
            <a:avLst/>
          </a:prstGeom>
          <a:solidFill>
            <a:schemeClr val="accent1"/>
          </a:solidFill>
          <a:ln w="76200">
            <a:solidFill>
              <a:srgbClr val="000000"/>
            </a:solidFill>
            <a:round/>
            <a:headEnd/>
            <a:tailEnd/>
          </a:ln>
        </p:spPr>
        <p:txBody>
          <a:bodyPr wrap="none" anchor="ctr"/>
          <a:lstStyle/>
          <a:p>
            <a:pPr algn="ctr" eaLnBrk="0" hangingPunct="0"/>
            <a:endParaRPr lang="es-MX">
              <a:latin typeface="Verdana" pitchFamily="34" charset="0"/>
            </a:endParaRPr>
          </a:p>
        </p:txBody>
      </p:sp>
      <p:sp>
        <p:nvSpPr>
          <p:cNvPr id="15364" name="Oval 3"/>
          <p:cNvSpPr>
            <a:spLocks noChangeArrowheads="1"/>
          </p:cNvSpPr>
          <p:nvPr/>
        </p:nvSpPr>
        <p:spPr bwMode="auto">
          <a:xfrm>
            <a:off x="2819400" y="5370513"/>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5365" name="Oval 4"/>
          <p:cNvSpPr>
            <a:spLocks noChangeArrowheads="1"/>
          </p:cNvSpPr>
          <p:nvPr/>
        </p:nvSpPr>
        <p:spPr bwMode="auto">
          <a:xfrm>
            <a:off x="3276600" y="5751513"/>
            <a:ext cx="533400" cy="5334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dirty="0">
                <a:latin typeface="Arial" pitchFamily="34" charset="0"/>
                <a:cs typeface="Arial" pitchFamily="34" charset="0"/>
              </a:rPr>
              <a:t>Bus</a:t>
            </a:r>
          </a:p>
        </p:txBody>
      </p:sp>
      <p:sp>
        <p:nvSpPr>
          <p:cNvPr id="15366" name="Oval 5"/>
          <p:cNvSpPr>
            <a:spLocks noChangeArrowheads="1"/>
          </p:cNvSpPr>
          <p:nvPr/>
        </p:nvSpPr>
        <p:spPr bwMode="auto">
          <a:xfrm>
            <a:off x="3048000" y="2932113"/>
            <a:ext cx="2971800" cy="29718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nSpc>
                <a:spcPct val="90000"/>
              </a:lnSpc>
              <a:spcBef>
                <a:spcPct val="20000"/>
              </a:spcBef>
              <a:buClr>
                <a:schemeClr val="tx1"/>
              </a:buClr>
              <a:buSzPct val="120000"/>
              <a:buFontTx/>
              <a:buChar char="•"/>
            </a:pPr>
            <a:endParaRPr lang="es-MX" sz="1000" b="1">
              <a:latin typeface="Trebuchet MS" pitchFamily="34" charset="0"/>
            </a:endParaRPr>
          </a:p>
        </p:txBody>
      </p:sp>
      <p:sp>
        <p:nvSpPr>
          <p:cNvPr id="15367" name="Rectangle 6"/>
          <p:cNvSpPr>
            <a:spLocks noChangeArrowheads="1"/>
          </p:cNvSpPr>
          <p:nvPr/>
        </p:nvSpPr>
        <p:spPr bwMode="auto">
          <a:xfrm>
            <a:off x="1447800" y="4075113"/>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5368" name="Rectangle 7"/>
          <p:cNvSpPr>
            <a:spLocks noChangeArrowheads="1"/>
          </p:cNvSpPr>
          <p:nvPr/>
        </p:nvSpPr>
        <p:spPr bwMode="auto">
          <a:xfrm>
            <a:off x="6934200" y="3998913"/>
            <a:ext cx="685800" cy="685800"/>
          </a:xfrm>
          <a:prstGeom prst="rect">
            <a:avLst/>
          </a:prstGeom>
          <a:solidFill>
            <a:srgbClr val="CC99FF"/>
          </a:solidFill>
          <a:ln w="76200">
            <a:solidFill>
              <a:srgbClr val="000000"/>
            </a:solidFill>
            <a:miter lim="800000"/>
            <a:headEnd/>
            <a:tailEnd/>
          </a:ln>
        </p:spPr>
        <p:txBody>
          <a:bodyPr wrap="none" anchor="ctr"/>
          <a:lstStyle/>
          <a:p>
            <a:pPr algn="ctr" eaLnBrk="0" hangingPunct="0"/>
            <a:r>
              <a:rPr lang="en-US" sz="2000" dirty="0">
                <a:latin typeface="Arial" pitchFamily="34" charset="0"/>
                <a:cs typeface="Arial" pitchFamily="34" charset="0"/>
              </a:rPr>
              <a:t>Stop</a:t>
            </a:r>
          </a:p>
        </p:txBody>
      </p:sp>
      <p:sp>
        <p:nvSpPr>
          <p:cNvPr id="15369" name="Line 8"/>
          <p:cNvSpPr>
            <a:spLocks noChangeShapeType="1"/>
          </p:cNvSpPr>
          <p:nvPr/>
        </p:nvSpPr>
        <p:spPr bwMode="auto">
          <a:xfrm>
            <a:off x="3810000" y="6208713"/>
            <a:ext cx="533400" cy="76200"/>
          </a:xfrm>
          <a:prstGeom prst="line">
            <a:avLst/>
          </a:prstGeom>
          <a:noFill/>
          <a:ln w="9525">
            <a:solidFill>
              <a:schemeClr val="tx1"/>
            </a:solidFill>
            <a:round/>
            <a:headEnd/>
            <a:tailEnd type="triangle" w="lg" len="lg"/>
          </a:ln>
        </p:spPr>
        <p:txBody>
          <a:bodyPr/>
          <a:lstStyle/>
          <a:p>
            <a:endParaRPr lang="es-CL"/>
          </a:p>
        </p:txBody>
      </p:sp>
      <p:sp>
        <p:nvSpPr>
          <p:cNvPr id="15370" name="Text Box 9"/>
          <p:cNvSpPr txBox="1">
            <a:spLocks noChangeArrowheads="1"/>
          </p:cNvSpPr>
          <p:nvPr/>
        </p:nvSpPr>
        <p:spPr bwMode="auto">
          <a:xfrm>
            <a:off x="928662" y="1324261"/>
            <a:ext cx="7215237"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spcBef>
                <a:spcPct val="50000"/>
              </a:spcBef>
            </a:pPr>
            <a:r>
              <a:rPr lang="en-US" sz="2400" dirty="0" smtClean="0">
                <a:latin typeface="Arial" pitchFamily="34" charset="0"/>
                <a:cs typeface="Arial" pitchFamily="34" charset="0"/>
              </a:rPr>
              <a:t>Without bus control, bus bunching occurs!!!</a:t>
            </a:r>
            <a:endParaRPr lang="en-US" sz="2400" dirty="0">
              <a:latin typeface="Arial" pitchFamily="34" charset="0"/>
              <a:cs typeface="Arial" pitchFamily="34" charset="0"/>
            </a:endParaRPr>
          </a:p>
        </p:txBody>
      </p:sp>
      <p:sp>
        <p:nvSpPr>
          <p:cNvPr id="13" name="Rectangle 3"/>
          <p:cNvSpPr txBox="1">
            <a:spLocks noChangeArrowheads="1"/>
          </p:cNvSpPr>
          <p:nvPr/>
        </p:nvSpPr>
        <p:spPr>
          <a:xfrm>
            <a:off x="457200" y="500043"/>
            <a:ext cx="8229600" cy="571503"/>
          </a:xfrm>
          <a:prstGeom prst="rect">
            <a:avLst/>
          </a:prstGeom>
        </p:spPr>
        <p:style>
          <a:lnRef idx="1">
            <a:schemeClr val="accent1"/>
          </a:lnRef>
          <a:fillRef idx="3">
            <a:schemeClr val="accent1"/>
          </a:fillRef>
          <a:effectRef idx="2">
            <a:schemeClr val="accent1"/>
          </a:effectRef>
          <a:fontRef idx="minor">
            <a:schemeClr val="lt1"/>
          </a:fontRef>
        </p:style>
        <p:txBody>
          <a:bodyPr/>
          <a:lstStyle/>
          <a:p>
            <a:pPr lvl="0" algn="ctr" eaLnBrk="0" hangingPunct="0">
              <a:lnSpc>
                <a:spcPct val="130000"/>
              </a:lnSpc>
            </a:pPr>
            <a:r>
              <a:rPr kumimoji="0" lang="en-US"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Bus Operations without </a:t>
            </a:r>
            <a:r>
              <a:rPr lang="en-US" sz="2400" kern="0" dirty="0" smtClean="0">
                <a:solidFill>
                  <a:schemeClr val="bg1"/>
                </a:solidFill>
                <a:latin typeface="Arial" pitchFamily="34" charset="0"/>
                <a:ea typeface="+mj-ea"/>
                <a:cs typeface="Arial" pitchFamily="34" charset="0"/>
              </a:rPr>
              <a:t>Cont</a:t>
            </a:r>
            <a:r>
              <a:rPr lang="en-US" sz="2400" kern="0" dirty="0" smtClean="0">
                <a:solidFill>
                  <a:schemeClr val="bg1"/>
                </a:solidFill>
                <a:latin typeface="Verdana" pitchFamily="34" charset="0"/>
                <a:ea typeface="+mj-ea"/>
                <a:cs typeface="+mj-cs"/>
              </a:rPr>
              <a:t>rol </a:t>
            </a:r>
            <a:endParaRPr kumimoji="0" lang="es-ES" sz="2400" b="0" i="0" u="none" strike="noStrike" kern="0" cap="none" spc="0" normalizeH="0" baseline="0" noProof="0" dirty="0">
              <a:ln>
                <a:noFill/>
              </a:ln>
              <a:solidFill>
                <a:schemeClr val="bg1"/>
              </a:solidFill>
              <a:effectLst/>
              <a:uLnTx/>
              <a:uFillTx/>
              <a:latin typeface="Verdana" pitchFamily="34" charset="0"/>
              <a:ea typeface="+mj-ea"/>
              <a:cs typeface="+mj-cs"/>
            </a:endParaRPr>
          </a:p>
        </p:txBody>
      </p:sp>
    </p:spTree>
    <p:extLst>
      <p:ext uri="{BB962C8B-B14F-4D97-AF65-F5344CB8AC3E}">
        <p14:creationId xmlns:p14="http://schemas.microsoft.com/office/powerpoint/2010/main" val="638590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Santiago, Chile</a:t>
            </a:r>
            <a:endParaRPr lang="en-US" dirty="0"/>
          </a:p>
        </p:txBody>
      </p:sp>
      <p:sp>
        <p:nvSpPr>
          <p:cNvPr id="3" name="Content Placeholder 2"/>
          <p:cNvSpPr>
            <a:spLocks noGrp="1"/>
          </p:cNvSpPr>
          <p:nvPr>
            <p:ph idx="1"/>
          </p:nvPr>
        </p:nvSpPr>
        <p:spPr/>
        <p:txBody>
          <a:bodyPr/>
          <a:lstStyle/>
          <a:p>
            <a:endParaRPr lang="en-US" dirty="0"/>
          </a:p>
        </p:txBody>
      </p:sp>
      <p:pic>
        <p:nvPicPr>
          <p:cNvPr id="4" name="6 Imagen" descr="bus bunching tstgo.jpg"/>
          <p:cNvPicPr>
            <a:picLocks noChangeAspect="1"/>
          </p:cNvPicPr>
          <p:nvPr/>
        </p:nvPicPr>
        <p:blipFill>
          <a:blip r:embed="rId2" cstate="print"/>
          <a:srcRect/>
          <a:stretch>
            <a:fillRect/>
          </a:stretch>
        </p:blipFill>
        <p:spPr bwMode="auto">
          <a:xfrm>
            <a:off x="30265" y="1124744"/>
            <a:ext cx="9150247" cy="4968552"/>
          </a:xfrm>
          <a:prstGeom prst="rect">
            <a:avLst/>
          </a:prstGeom>
          <a:noFill/>
          <a:ln w="9525">
            <a:noFill/>
            <a:miter lim="800000"/>
            <a:headEnd/>
            <a:tailEnd/>
          </a:ln>
        </p:spPr>
      </p:pic>
    </p:spTree>
    <p:extLst>
      <p:ext uri="{BB962C8B-B14F-4D97-AF65-F5344CB8AC3E}">
        <p14:creationId xmlns:p14="http://schemas.microsoft.com/office/powerpoint/2010/main" val="12007259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7447</TotalTime>
  <Words>1583</Words>
  <Application>Microsoft Macintosh PowerPoint</Application>
  <PresentationFormat>On-screen Show (4:3)</PresentationFormat>
  <Paragraphs>383</Paragraphs>
  <Slides>38</Slides>
  <Notes>20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Tema de Office</vt:lpstr>
      <vt:lpstr>LO1: Explore innovative ways to manage and control BRT services </vt:lpstr>
      <vt:lpstr>PowerPoint Presentation</vt:lpstr>
      <vt:lpstr>Is keeping regular headways that difficult?</vt:lpstr>
      <vt:lpstr>PowerPoint Presentation</vt:lpstr>
      <vt:lpstr>PowerPoint Presentation</vt:lpstr>
      <vt:lpstr>PowerPoint Presentation</vt:lpstr>
      <vt:lpstr>PowerPoint Presentation</vt:lpstr>
      <vt:lpstr>PowerPoint Presentation</vt:lpstr>
      <vt:lpstr>Santiago, Chile</vt:lpstr>
      <vt:lpstr>PowerPoint Presentation</vt:lpstr>
      <vt:lpstr>PowerPoint Presentation</vt:lpstr>
      <vt:lpstr>PowerPoint Presentation</vt:lpstr>
      <vt:lpstr>Time-space trajectories  Line 201, March 25th, 2009</vt:lpstr>
      <vt:lpstr>Bus bunching</vt:lpstr>
      <vt:lpstr>2. Objective</vt:lpstr>
      <vt:lpstr>3. Approach</vt:lpstr>
      <vt:lpstr>4. Experiment: Simulation Scenarios</vt:lpstr>
      <vt:lpstr>4. Experiment: Control strategies</vt:lpstr>
      <vt:lpstr>5. Results: Simulation Animation</vt:lpstr>
      <vt:lpstr>Results </vt:lpstr>
      <vt:lpstr>5. Results: Time savings</vt:lpstr>
      <vt:lpstr>5. Results: Time-space trajectories</vt:lpstr>
      <vt:lpstr>5. Results: Time-space trajectories</vt:lpstr>
      <vt:lpstr>5. Results: Bus Loads</vt:lpstr>
      <vt:lpstr>5. Results: Bus Loads</vt:lpstr>
      <vt:lpstr>5. Results: Cycle Time</vt:lpstr>
      <vt:lpstr>5. Results: Cycle Time</vt:lpstr>
      <vt:lpstr>5. Results: Waiting time Distribution</vt:lpstr>
      <vt:lpstr>6. Conclusions</vt:lpstr>
      <vt:lpstr>Publications and working papers</vt:lpstr>
      <vt:lpstr>Conferences and seminars</vt:lpstr>
      <vt:lpstr>2012</vt:lpstr>
      <vt:lpstr>In-progress or future research I</vt:lpstr>
      <vt:lpstr>In-progress or future research II</vt:lpstr>
      <vt:lpstr>Educational impact</vt:lpstr>
      <vt:lpstr>Grants obtained</vt:lpstr>
      <vt:lpstr>From the papers to the streets</vt:lpstr>
      <vt:lpstr>LT1: Explore innovative ways to manage and control BRT services </vt:lpstr>
    </vt:vector>
  </TitlesOfParts>
  <Company>Escuela de Ingeniería - P.Universidad Católica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Ricardo Giesen</cp:lastModifiedBy>
  <cp:revision>45</cp:revision>
  <dcterms:created xsi:type="dcterms:W3CDTF">2011-09-12T13:07:26Z</dcterms:created>
  <dcterms:modified xsi:type="dcterms:W3CDTF">2012-01-09T02:51:45Z</dcterms:modified>
</cp:coreProperties>
</file>